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58" r:id="rId3"/>
    <p:sldId id="353" r:id="rId4"/>
    <p:sldId id="355" r:id="rId5"/>
    <p:sldId id="352" r:id="rId6"/>
    <p:sldId id="354" r:id="rId7"/>
    <p:sldId id="349" r:id="rId8"/>
    <p:sldId id="344" r:id="rId9"/>
    <p:sldId id="341" r:id="rId10"/>
    <p:sldId id="343" r:id="rId11"/>
    <p:sldId id="350" r:id="rId12"/>
    <p:sldId id="351" r:id="rId13"/>
    <p:sldId id="337" r:id="rId14"/>
    <p:sldId id="338" r:id="rId15"/>
    <p:sldId id="25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AEF"/>
    <a:srgbClr val="006FBA"/>
    <a:srgbClr val="007BEF"/>
    <a:srgbClr val="0096F3"/>
    <a:srgbClr val="69B8D8"/>
    <a:srgbClr val="3CC6EF"/>
    <a:srgbClr val="64A2DA"/>
    <a:srgbClr val="70DBD5"/>
    <a:srgbClr val="65A6DA"/>
    <a:srgbClr val="EE32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828" y="-90"/>
      </p:cViewPr>
      <p:guideLst>
        <p:guide orient="horz" pos="2183"/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F8CE20-A0AF-4F16-8469-6558C081B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669ECA9-B68B-488D-BBFF-35B949801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E6B6E-FC0A-43CB-959C-C1720319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32A9F5-F9FD-4D13-A081-F7B51EE7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CB9AC1-51C0-4E8C-9CEF-B96EDC9C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279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285352-AFFA-4E6F-BB90-B2B4C4DB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F6B863C-6761-4F9E-B5D7-FE5F9EED9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A39AD2-F9C9-416B-9E7A-80E76265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1C36205-34A7-45FC-9C37-B0DFCDCC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43204F-87C3-4763-BDC2-54F19847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901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C9A9D3C-CAB0-492F-8D77-E10048610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4644B89-900B-4AAA-81D2-0F2B86AE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13E72B-B9A6-415E-8B67-EFEE2C58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A384EF-4C18-4E33-AE3E-736FF6E8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7146EF-E68E-4EE1-9C1F-9E4FE22B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381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C6771C1-BC62-4D92-9CAC-06AF4C23E5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50" y="1676400"/>
            <a:ext cx="3543300" cy="3276600"/>
          </a:xfrm>
          <a:custGeom>
            <a:avLst/>
            <a:gdLst>
              <a:gd name="connsiteX0" fmla="*/ 0 w 3543300"/>
              <a:gd name="connsiteY0" fmla="*/ 0 h 3276600"/>
              <a:gd name="connsiteX1" fmla="*/ 3543300 w 3543300"/>
              <a:gd name="connsiteY1" fmla="*/ 0 h 3276600"/>
              <a:gd name="connsiteX2" fmla="*/ 3543300 w 3543300"/>
              <a:gd name="connsiteY2" fmla="*/ 3276600 h 3276600"/>
              <a:gd name="connsiteX3" fmla="*/ 0 w 354330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3276600">
                <a:moveTo>
                  <a:pt x="0" y="0"/>
                </a:moveTo>
                <a:lnTo>
                  <a:pt x="3543300" y="0"/>
                </a:lnTo>
                <a:lnTo>
                  <a:pt x="3543300" y="3276600"/>
                </a:lnTo>
                <a:lnTo>
                  <a:pt x="0" y="3276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86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198EAC7-2672-4510-9C14-3172C199B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76949"/>
          </a:xfrm>
          <a:custGeom>
            <a:avLst/>
            <a:gdLst>
              <a:gd name="connsiteX0" fmla="*/ 0 w 12192000"/>
              <a:gd name="connsiteY0" fmla="*/ 0 h 4976949"/>
              <a:gd name="connsiteX1" fmla="*/ 12192000 w 12192000"/>
              <a:gd name="connsiteY1" fmla="*/ 0 h 4976949"/>
              <a:gd name="connsiteX2" fmla="*/ 12192000 w 12192000"/>
              <a:gd name="connsiteY2" fmla="*/ 4976949 h 4976949"/>
              <a:gd name="connsiteX3" fmla="*/ 0 w 12192000"/>
              <a:gd name="connsiteY3" fmla="*/ 4976949 h 49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76949">
                <a:moveTo>
                  <a:pt x="0" y="0"/>
                </a:moveTo>
                <a:lnTo>
                  <a:pt x="12192000" y="0"/>
                </a:lnTo>
                <a:lnTo>
                  <a:pt x="12192000" y="4976949"/>
                </a:lnTo>
                <a:lnTo>
                  <a:pt x="0" y="49769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80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AC319AE4-66B3-4CC2-9220-67B55AB509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431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3A7A6E3-45D1-4F33-A89F-25C0032F3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2506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C0BBD97-4905-40DF-B166-1D1A29F16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7733" y="2276060"/>
            <a:ext cx="2173357" cy="2305879"/>
          </a:xfrm>
          <a:custGeom>
            <a:avLst/>
            <a:gdLst>
              <a:gd name="connsiteX0" fmla="*/ 1458008 w 2173357"/>
              <a:gd name="connsiteY0" fmla="*/ 1254868 h 2305879"/>
              <a:gd name="connsiteX1" fmla="*/ 1458008 w 2173357"/>
              <a:gd name="connsiteY1" fmla="*/ 1329391 h 2305879"/>
              <a:gd name="connsiteX2" fmla="*/ 1670606 w 2173357"/>
              <a:gd name="connsiteY2" fmla="*/ 1329391 h 2305879"/>
              <a:gd name="connsiteX3" fmla="*/ 1670606 w 2173357"/>
              <a:gd name="connsiteY3" fmla="*/ 1910035 h 2305879"/>
              <a:gd name="connsiteX4" fmla="*/ 1758846 w 2173357"/>
              <a:gd name="connsiteY4" fmla="*/ 1910035 h 2305879"/>
              <a:gd name="connsiteX5" fmla="*/ 1758846 w 2173357"/>
              <a:gd name="connsiteY5" fmla="*/ 1329391 h 2305879"/>
              <a:gd name="connsiteX6" fmla="*/ 1970987 w 2173357"/>
              <a:gd name="connsiteY6" fmla="*/ 1329391 h 2305879"/>
              <a:gd name="connsiteX7" fmla="*/ 1970987 w 2173357"/>
              <a:gd name="connsiteY7" fmla="*/ 1254868 h 2305879"/>
              <a:gd name="connsiteX8" fmla="*/ 843455 w 2173357"/>
              <a:gd name="connsiteY8" fmla="*/ 1254868 h 2305879"/>
              <a:gd name="connsiteX9" fmla="*/ 843455 w 2173357"/>
              <a:gd name="connsiteY9" fmla="*/ 1653089 h 2305879"/>
              <a:gd name="connsiteX10" fmla="*/ 861514 w 2173357"/>
              <a:gd name="connsiteY10" fmla="*/ 1758245 h 2305879"/>
              <a:gd name="connsiteX11" fmla="*/ 913407 w 2173357"/>
              <a:gd name="connsiteY11" fmla="*/ 1842141 h 2305879"/>
              <a:gd name="connsiteX12" fmla="*/ 995703 w 2173357"/>
              <a:gd name="connsiteY12" fmla="*/ 1897691 h 2305879"/>
              <a:gd name="connsiteX13" fmla="*/ 1104516 w 2173357"/>
              <a:gd name="connsiteY13" fmla="*/ 1917808 h 2305879"/>
              <a:gd name="connsiteX14" fmla="*/ 1213330 w 2173357"/>
              <a:gd name="connsiteY14" fmla="*/ 1897691 h 2305879"/>
              <a:gd name="connsiteX15" fmla="*/ 1295397 w 2173357"/>
              <a:gd name="connsiteY15" fmla="*/ 1842141 h 2305879"/>
              <a:gd name="connsiteX16" fmla="*/ 1347061 w 2173357"/>
              <a:gd name="connsiteY16" fmla="*/ 1758245 h 2305879"/>
              <a:gd name="connsiteX17" fmla="*/ 1365120 w 2173357"/>
              <a:gd name="connsiteY17" fmla="*/ 1653089 h 2305879"/>
              <a:gd name="connsiteX18" fmla="*/ 1365120 w 2173357"/>
              <a:gd name="connsiteY18" fmla="*/ 1254868 h 2305879"/>
              <a:gd name="connsiteX19" fmla="*/ 1276881 w 2173357"/>
              <a:gd name="connsiteY19" fmla="*/ 1254868 h 2305879"/>
              <a:gd name="connsiteX20" fmla="*/ 1276881 w 2173357"/>
              <a:gd name="connsiteY20" fmla="*/ 1653089 h 2305879"/>
              <a:gd name="connsiteX21" fmla="*/ 1265222 w 2173357"/>
              <a:gd name="connsiteY21" fmla="*/ 1728527 h 2305879"/>
              <a:gd name="connsiteX22" fmla="*/ 1231389 w 2173357"/>
              <a:gd name="connsiteY22" fmla="*/ 1787506 h 2305879"/>
              <a:gd name="connsiteX23" fmla="*/ 1177211 w 2173357"/>
              <a:gd name="connsiteY23" fmla="*/ 1825910 h 2305879"/>
              <a:gd name="connsiteX24" fmla="*/ 1104516 w 2173357"/>
              <a:gd name="connsiteY24" fmla="*/ 1839626 h 2305879"/>
              <a:gd name="connsiteX25" fmla="*/ 1031593 w 2173357"/>
              <a:gd name="connsiteY25" fmla="*/ 1825682 h 2305879"/>
              <a:gd name="connsiteX26" fmla="*/ 977186 w 2173357"/>
              <a:gd name="connsiteY26" fmla="*/ 1787048 h 2305879"/>
              <a:gd name="connsiteX27" fmla="*/ 943353 w 2173357"/>
              <a:gd name="connsiteY27" fmla="*/ 1728070 h 2305879"/>
              <a:gd name="connsiteX28" fmla="*/ 931695 w 2173357"/>
              <a:gd name="connsiteY28" fmla="*/ 1652632 h 2305879"/>
              <a:gd name="connsiteX29" fmla="*/ 931695 w 2173357"/>
              <a:gd name="connsiteY29" fmla="*/ 1254868 h 2305879"/>
              <a:gd name="connsiteX30" fmla="*/ 522348 w 2173357"/>
              <a:gd name="connsiteY30" fmla="*/ 1247552 h 2305879"/>
              <a:gd name="connsiteX31" fmla="*/ 392046 w 2173357"/>
              <a:gd name="connsiteY31" fmla="*/ 1272013 h 2305879"/>
              <a:gd name="connsiteX32" fmla="*/ 290777 w 2173357"/>
              <a:gd name="connsiteY32" fmla="*/ 1340821 h 2305879"/>
              <a:gd name="connsiteX33" fmla="*/ 225168 w 2173357"/>
              <a:gd name="connsiteY33" fmla="*/ 1446892 h 2305879"/>
              <a:gd name="connsiteX34" fmla="*/ 201851 w 2173357"/>
              <a:gd name="connsiteY34" fmla="*/ 1582680 h 2305879"/>
              <a:gd name="connsiteX35" fmla="*/ 224254 w 2173357"/>
              <a:gd name="connsiteY35" fmla="*/ 1718468 h 2305879"/>
              <a:gd name="connsiteX36" fmla="*/ 287348 w 2173357"/>
              <a:gd name="connsiteY36" fmla="*/ 1824310 h 2305879"/>
              <a:gd name="connsiteX37" fmla="*/ 385645 w 2173357"/>
              <a:gd name="connsiteY37" fmla="*/ 1892890 h 2305879"/>
              <a:gd name="connsiteX38" fmla="*/ 513661 w 2173357"/>
              <a:gd name="connsiteY38" fmla="*/ 1917350 h 2305879"/>
              <a:gd name="connsiteX39" fmla="*/ 652422 w 2173357"/>
              <a:gd name="connsiteY39" fmla="*/ 1891290 h 2305879"/>
              <a:gd name="connsiteX40" fmla="*/ 750034 w 2173357"/>
              <a:gd name="connsiteY40" fmla="*/ 1818595 h 2305879"/>
              <a:gd name="connsiteX41" fmla="*/ 714830 w 2173357"/>
              <a:gd name="connsiteY41" fmla="*/ 1780648 h 2305879"/>
              <a:gd name="connsiteX42" fmla="*/ 702028 w 2173357"/>
              <a:gd name="connsiteY42" fmla="*/ 1774704 h 2305879"/>
              <a:gd name="connsiteX43" fmla="*/ 686483 w 2173357"/>
              <a:gd name="connsiteY43" fmla="*/ 1781562 h 2305879"/>
              <a:gd name="connsiteX44" fmla="*/ 652422 w 2173357"/>
              <a:gd name="connsiteY44" fmla="*/ 1808308 h 2305879"/>
              <a:gd name="connsiteX45" fmla="*/ 615389 w 2173357"/>
              <a:gd name="connsiteY45" fmla="*/ 1826825 h 2305879"/>
              <a:gd name="connsiteX46" fmla="*/ 571955 w 2173357"/>
              <a:gd name="connsiteY46" fmla="*/ 1837569 h 2305879"/>
              <a:gd name="connsiteX47" fmla="*/ 519148 w 2173357"/>
              <a:gd name="connsiteY47" fmla="*/ 1840998 h 2305879"/>
              <a:gd name="connsiteX48" fmla="*/ 429765 w 2173357"/>
              <a:gd name="connsiteY48" fmla="*/ 1823624 h 2305879"/>
              <a:gd name="connsiteX49" fmla="*/ 357985 w 2173357"/>
              <a:gd name="connsiteY49" fmla="*/ 1773104 h 2305879"/>
              <a:gd name="connsiteX50" fmla="*/ 309979 w 2173357"/>
              <a:gd name="connsiteY50" fmla="*/ 1691951 h 2305879"/>
              <a:gd name="connsiteX51" fmla="*/ 292377 w 2173357"/>
              <a:gd name="connsiteY51" fmla="*/ 1582680 h 2305879"/>
              <a:gd name="connsiteX52" fmla="*/ 309293 w 2173357"/>
              <a:gd name="connsiteY52" fmla="*/ 1474324 h 2305879"/>
              <a:gd name="connsiteX53" fmla="*/ 356613 w 2173357"/>
              <a:gd name="connsiteY53" fmla="*/ 1392942 h 2305879"/>
              <a:gd name="connsiteX54" fmla="*/ 429080 w 2173357"/>
              <a:gd name="connsiteY54" fmla="*/ 1341964 h 2305879"/>
              <a:gd name="connsiteX55" fmla="*/ 521891 w 2173357"/>
              <a:gd name="connsiteY55" fmla="*/ 1324362 h 2305879"/>
              <a:gd name="connsiteX56" fmla="*/ 592757 w 2173357"/>
              <a:gd name="connsiteY56" fmla="*/ 1333277 h 2305879"/>
              <a:gd name="connsiteX57" fmla="*/ 640763 w 2173357"/>
              <a:gd name="connsiteY57" fmla="*/ 1353166 h 2305879"/>
              <a:gd name="connsiteX58" fmla="*/ 671853 w 2173357"/>
              <a:gd name="connsiteY58" fmla="*/ 1373054 h 2305879"/>
              <a:gd name="connsiteX59" fmla="*/ 691970 w 2173357"/>
              <a:gd name="connsiteY59" fmla="*/ 1381969 h 2305879"/>
              <a:gd name="connsiteX60" fmla="*/ 703628 w 2173357"/>
              <a:gd name="connsiteY60" fmla="*/ 1378997 h 2305879"/>
              <a:gd name="connsiteX61" fmla="*/ 710715 w 2173357"/>
              <a:gd name="connsiteY61" fmla="*/ 1371454 h 2305879"/>
              <a:gd name="connsiteX62" fmla="*/ 739976 w 2173357"/>
              <a:gd name="connsiteY62" fmla="*/ 1330763 h 2305879"/>
              <a:gd name="connsiteX63" fmla="*/ 645792 w 2173357"/>
              <a:gd name="connsiteY63" fmla="*/ 1269955 h 2305879"/>
              <a:gd name="connsiteX64" fmla="*/ 522348 w 2173357"/>
              <a:gd name="connsiteY64" fmla="*/ 1247552 h 2305879"/>
              <a:gd name="connsiteX65" fmla="*/ 1027047 w 2173357"/>
              <a:gd name="connsiteY65" fmla="*/ 369496 h 2305879"/>
              <a:gd name="connsiteX66" fmla="*/ 1036648 w 2173357"/>
              <a:gd name="connsiteY66" fmla="*/ 403100 h 2305879"/>
              <a:gd name="connsiteX67" fmla="*/ 1046249 w 2173357"/>
              <a:gd name="connsiteY67" fmla="*/ 430761 h 2305879"/>
              <a:gd name="connsiteX68" fmla="*/ 1149119 w 2173357"/>
              <a:gd name="connsiteY68" fmla="*/ 697309 h 2305879"/>
              <a:gd name="connsiteX69" fmla="*/ 904517 w 2173357"/>
              <a:gd name="connsiteY69" fmla="*/ 697309 h 2305879"/>
              <a:gd name="connsiteX70" fmla="*/ 1007387 w 2173357"/>
              <a:gd name="connsiteY70" fmla="*/ 431218 h 2305879"/>
              <a:gd name="connsiteX71" fmla="*/ 1027047 w 2173357"/>
              <a:gd name="connsiteY71" fmla="*/ 369496 h 2305879"/>
              <a:gd name="connsiteX72" fmla="*/ 1420315 w 2173357"/>
              <a:gd name="connsiteY72" fmla="*/ 285372 h 2305879"/>
              <a:gd name="connsiteX73" fmla="*/ 1420315 w 2173357"/>
              <a:gd name="connsiteY73" fmla="*/ 940539 h 2305879"/>
              <a:gd name="connsiteX74" fmla="*/ 1498039 w 2173357"/>
              <a:gd name="connsiteY74" fmla="*/ 940539 h 2305879"/>
              <a:gd name="connsiteX75" fmla="*/ 1498039 w 2173357"/>
              <a:gd name="connsiteY75" fmla="*/ 473738 h 2305879"/>
              <a:gd name="connsiteX76" fmla="*/ 1497582 w 2173357"/>
              <a:gd name="connsiteY76" fmla="*/ 453164 h 2305879"/>
              <a:gd name="connsiteX77" fmla="*/ 1496210 w 2173357"/>
              <a:gd name="connsiteY77" fmla="*/ 430761 h 2305879"/>
              <a:gd name="connsiteX78" fmla="*/ 1875229 w 2173357"/>
              <a:gd name="connsiteY78" fmla="*/ 924537 h 2305879"/>
              <a:gd name="connsiteX79" fmla="*/ 1889173 w 2173357"/>
              <a:gd name="connsiteY79" fmla="*/ 936881 h 2305879"/>
              <a:gd name="connsiteX80" fmla="*/ 1906776 w 2173357"/>
              <a:gd name="connsiteY80" fmla="*/ 940539 h 2305879"/>
              <a:gd name="connsiteX81" fmla="*/ 1951124 w 2173357"/>
              <a:gd name="connsiteY81" fmla="*/ 940539 h 2305879"/>
              <a:gd name="connsiteX82" fmla="*/ 1951124 w 2173357"/>
              <a:gd name="connsiteY82" fmla="*/ 285372 h 2305879"/>
              <a:gd name="connsiteX83" fmla="*/ 1873400 w 2173357"/>
              <a:gd name="connsiteY83" fmla="*/ 285372 h 2305879"/>
              <a:gd name="connsiteX84" fmla="*/ 1873400 w 2173357"/>
              <a:gd name="connsiteY84" fmla="*/ 749429 h 2305879"/>
              <a:gd name="connsiteX85" fmla="*/ 1874086 w 2173357"/>
              <a:gd name="connsiteY85" fmla="*/ 770689 h 2305879"/>
              <a:gd name="connsiteX86" fmla="*/ 1875686 w 2173357"/>
              <a:gd name="connsiteY86" fmla="*/ 793778 h 2305879"/>
              <a:gd name="connsiteX87" fmla="*/ 1496667 w 2173357"/>
              <a:gd name="connsiteY87" fmla="*/ 300459 h 2305879"/>
              <a:gd name="connsiteX88" fmla="*/ 1489809 w 2173357"/>
              <a:gd name="connsiteY88" fmla="*/ 292915 h 2305879"/>
              <a:gd name="connsiteX89" fmla="*/ 1483408 w 2173357"/>
              <a:gd name="connsiteY89" fmla="*/ 288343 h 2305879"/>
              <a:gd name="connsiteX90" fmla="*/ 1476093 w 2173357"/>
              <a:gd name="connsiteY90" fmla="*/ 286057 h 2305879"/>
              <a:gd name="connsiteX91" fmla="*/ 1466035 w 2173357"/>
              <a:gd name="connsiteY91" fmla="*/ 285372 h 2305879"/>
              <a:gd name="connsiteX92" fmla="*/ 982241 w 2173357"/>
              <a:gd name="connsiteY92" fmla="*/ 285372 h 2305879"/>
              <a:gd name="connsiteX93" fmla="*/ 720265 w 2173357"/>
              <a:gd name="connsiteY93" fmla="*/ 940539 h 2305879"/>
              <a:gd name="connsiteX94" fmla="*/ 788845 w 2173357"/>
              <a:gd name="connsiteY94" fmla="*/ 940539 h 2305879"/>
              <a:gd name="connsiteX95" fmla="*/ 808048 w 2173357"/>
              <a:gd name="connsiteY95" fmla="*/ 934138 h 2305879"/>
              <a:gd name="connsiteX96" fmla="*/ 818563 w 2173357"/>
              <a:gd name="connsiteY96" fmla="*/ 919508 h 2305879"/>
              <a:gd name="connsiteX97" fmla="*/ 879828 w 2173357"/>
              <a:gd name="connsiteY97" fmla="*/ 761317 h 2305879"/>
              <a:gd name="connsiteX98" fmla="*/ 1173808 w 2173357"/>
              <a:gd name="connsiteY98" fmla="*/ 761317 h 2305879"/>
              <a:gd name="connsiteX99" fmla="*/ 1235073 w 2173357"/>
              <a:gd name="connsiteY99" fmla="*/ 919508 h 2305879"/>
              <a:gd name="connsiteX100" fmla="*/ 1246045 w 2173357"/>
              <a:gd name="connsiteY100" fmla="*/ 934596 h 2305879"/>
              <a:gd name="connsiteX101" fmla="*/ 1265248 w 2173357"/>
              <a:gd name="connsiteY101" fmla="*/ 940539 h 2305879"/>
              <a:gd name="connsiteX102" fmla="*/ 1333828 w 2173357"/>
              <a:gd name="connsiteY102" fmla="*/ 940539 h 2305879"/>
              <a:gd name="connsiteX103" fmla="*/ 1071852 w 2173357"/>
              <a:gd name="connsiteY103" fmla="*/ 285372 h 2305879"/>
              <a:gd name="connsiteX104" fmla="*/ 191590 w 2173357"/>
              <a:gd name="connsiteY104" fmla="*/ 285372 h 2305879"/>
              <a:gd name="connsiteX105" fmla="*/ 191590 w 2173357"/>
              <a:gd name="connsiteY105" fmla="*/ 940539 h 2305879"/>
              <a:gd name="connsiteX106" fmla="*/ 279829 w 2173357"/>
              <a:gd name="connsiteY106" fmla="*/ 940539 h 2305879"/>
              <a:gd name="connsiteX107" fmla="*/ 279829 w 2173357"/>
              <a:gd name="connsiteY107" fmla="*/ 640616 h 2305879"/>
              <a:gd name="connsiteX108" fmla="*/ 320063 w 2173357"/>
              <a:gd name="connsiteY108" fmla="*/ 640616 h 2305879"/>
              <a:gd name="connsiteX109" fmla="*/ 352067 w 2173357"/>
              <a:gd name="connsiteY109" fmla="*/ 645417 h 2305879"/>
              <a:gd name="connsiteX110" fmla="*/ 371726 w 2173357"/>
              <a:gd name="connsiteY110" fmla="*/ 661647 h 2305879"/>
              <a:gd name="connsiteX111" fmla="*/ 597583 w 2173357"/>
              <a:gd name="connsiteY111" fmla="*/ 921794 h 2305879"/>
              <a:gd name="connsiteX112" fmla="*/ 604213 w 2173357"/>
              <a:gd name="connsiteY112" fmla="*/ 929795 h 2305879"/>
              <a:gd name="connsiteX113" fmla="*/ 612214 w 2173357"/>
              <a:gd name="connsiteY113" fmla="*/ 935738 h 2305879"/>
              <a:gd name="connsiteX114" fmla="*/ 622958 w 2173357"/>
              <a:gd name="connsiteY114" fmla="*/ 939396 h 2305879"/>
              <a:gd name="connsiteX115" fmla="*/ 637817 w 2173357"/>
              <a:gd name="connsiteY115" fmla="*/ 940539 h 2305879"/>
              <a:gd name="connsiteX116" fmla="*/ 714627 w 2173357"/>
              <a:gd name="connsiteY116" fmla="*/ 940539 h 2305879"/>
              <a:gd name="connsiteX117" fmla="*/ 454022 w 2173357"/>
              <a:gd name="connsiteY117" fmla="*/ 630100 h 2305879"/>
              <a:gd name="connsiteX118" fmla="*/ 434363 w 2173357"/>
              <a:gd name="connsiteY118" fmla="*/ 609298 h 2305879"/>
              <a:gd name="connsiteX119" fmla="*/ 411960 w 2173357"/>
              <a:gd name="connsiteY119" fmla="*/ 597182 h 2305879"/>
              <a:gd name="connsiteX120" fmla="*/ 430020 w 2173357"/>
              <a:gd name="connsiteY120" fmla="*/ 585523 h 2305879"/>
              <a:gd name="connsiteX121" fmla="*/ 447622 w 2173357"/>
              <a:gd name="connsiteY121" fmla="*/ 567464 h 2305879"/>
              <a:gd name="connsiteX122" fmla="*/ 697253 w 2173357"/>
              <a:gd name="connsiteY122" fmla="*/ 285372 h 2305879"/>
              <a:gd name="connsiteX123" fmla="*/ 622272 w 2173357"/>
              <a:gd name="connsiteY123" fmla="*/ 285372 h 2305879"/>
              <a:gd name="connsiteX124" fmla="*/ 597583 w 2173357"/>
              <a:gd name="connsiteY124" fmla="*/ 289943 h 2305879"/>
              <a:gd name="connsiteX125" fmla="*/ 578381 w 2173357"/>
              <a:gd name="connsiteY125" fmla="*/ 306403 h 2305879"/>
              <a:gd name="connsiteX126" fmla="*/ 360296 w 2173357"/>
              <a:gd name="connsiteY126" fmla="*/ 553291 h 2305879"/>
              <a:gd name="connsiteX127" fmla="*/ 341094 w 2173357"/>
              <a:gd name="connsiteY127" fmla="*/ 568150 h 2305879"/>
              <a:gd name="connsiteX128" fmla="*/ 313205 w 2173357"/>
              <a:gd name="connsiteY128" fmla="*/ 572493 h 2305879"/>
              <a:gd name="connsiteX129" fmla="*/ 279829 w 2173357"/>
              <a:gd name="connsiteY129" fmla="*/ 572493 h 2305879"/>
              <a:gd name="connsiteX130" fmla="*/ 279829 w 2173357"/>
              <a:gd name="connsiteY130" fmla="*/ 285372 h 2305879"/>
              <a:gd name="connsiteX131" fmla="*/ 0 w 2173357"/>
              <a:gd name="connsiteY131" fmla="*/ 0 h 2305879"/>
              <a:gd name="connsiteX132" fmla="*/ 2173357 w 2173357"/>
              <a:gd name="connsiteY132" fmla="*/ 0 h 2305879"/>
              <a:gd name="connsiteX133" fmla="*/ 2173357 w 2173357"/>
              <a:gd name="connsiteY133" fmla="*/ 2305879 h 2305879"/>
              <a:gd name="connsiteX134" fmla="*/ 0 w 2173357"/>
              <a:gd name="connsiteY134" fmla="*/ 2305879 h 230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173357" h="2305879">
                <a:moveTo>
                  <a:pt x="1458008" y="1254868"/>
                </a:moveTo>
                <a:lnTo>
                  <a:pt x="1458008" y="1329391"/>
                </a:lnTo>
                <a:lnTo>
                  <a:pt x="1670606" y="1329391"/>
                </a:lnTo>
                <a:lnTo>
                  <a:pt x="1670606" y="1910035"/>
                </a:lnTo>
                <a:lnTo>
                  <a:pt x="1758846" y="1910035"/>
                </a:lnTo>
                <a:lnTo>
                  <a:pt x="1758846" y="1329391"/>
                </a:lnTo>
                <a:lnTo>
                  <a:pt x="1970987" y="1329391"/>
                </a:lnTo>
                <a:lnTo>
                  <a:pt x="1970987" y="1254868"/>
                </a:lnTo>
                <a:close/>
                <a:moveTo>
                  <a:pt x="843455" y="1254868"/>
                </a:moveTo>
                <a:lnTo>
                  <a:pt x="843455" y="1653089"/>
                </a:lnTo>
                <a:cubicBezTo>
                  <a:pt x="843455" y="1690884"/>
                  <a:pt x="849475" y="1725936"/>
                  <a:pt x="861514" y="1758245"/>
                </a:cubicBezTo>
                <a:cubicBezTo>
                  <a:pt x="873554" y="1790554"/>
                  <a:pt x="890852" y="1818519"/>
                  <a:pt x="913407" y="1842141"/>
                </a:cubicBezTo>
                <a:cubicBezTo>
                  <a:pt x="935962" y="1865763"/>
                  <a:pt x="963394" y="1884280"/>
                  <a:pt x="995703" y="1897691"/>
                </a:cubicBezTo>
                <a:cubicBezTo>
                  <a:pt x="1028012" y="1911102"/>
                  <a:pt x="1064283" y="1917808"/>
                  <a:pt x="1104516" y="1917808"/>
                </a:cubicBezTo>
                <a:cubicBezTo>
                  <a:pt x="1144750" y="1917808"/>
                  <a:pt x="1181021" y="1911102"/>
                  <a:pt x="1213330" y="1897691"/>
                </a:cubicBezTo>
                <a:cubicBezTo>
                  <a:pt x="1245639" y="1884280"/>
                  <a:pt x="1272995" y="1865763"/>
                  <a:pt x="1295397" y="1842141"/>
                </a:cubicBezTo>
                <a:cubicBezTo>
                  <a:pt x="1317800" y="1818519"/>
                  <a:pt x="1335021" y="1790554"/>
                  <a:pt x="1347061" y="1758245"/>
                </a:cubicBezTo>
                <a:cubicBezTo>
                  <a:pt x="1359101" y="1725936"/>
                  <a:pt x="1365120" y="1690884"/>
                  <a:pt x="1365120" y="1653089"/>
                </a:cubicBezTo>
                <a:lnTo>
                  <a:pt x="1365120" y="1254868"/>
                </a:lnTo>
                <a:lnTo>
                  <a:pt x="1276881" y="1254868"/>
                </a:lnTo>
                <a:lnTo>
                  <a:pt x="1276881" y="1653089"/>
                </a:lnTo>
                <a:cubicBezTo>
                  <a:pt x="1276881" y="1680521"/>
                  <a:pt x="1272995" y="1705667"/>
                  <a:pt x="1265222" y="1728527"/>
                </a:cubicBezTo>
                <a:cubicBezTo>
                  <a:pt x="1257450" y="1751387"/>
                  <a:pt x="1246172" y="1771046"/>
                  <a:pt x="1231389" y="1787506"/>
                </a:cubicBezTo>
                <a:cubicBezTo>
                  <a:pt x="1216607" y="1803965"/>
                  <a:pt x="1198547" y="1816766"/>
                  <a:pt x="1177211" y="1825910"/>
                </a:cubicBezTo>
                <a:cubicBezTo>
                  <a:pt x="1155875" y="1835054"/>
                  <a:pt x="1131644" y="1839626"/>
                  <a:pt x="1104516" y="1839626"/>
                </a:cubicBezTo>
                <a:cubicBezTo>
                  <a:pt x="1077389" y="1839626"/>
                  <a:pt x="1053081" y="1834978"/>
                  <a:pt x="1031593" y="1825682"/>
                </a:cubicBezTo>
                <a:cubicBezTo>
                  <a:pt x="1010105" y="1816385"/>
                  <a:pt x="991969" y="1803508"/>
                  <a:pt x="977186" y="1787048"/>
                </a:cubicBezTo>
                <a:cubicBezTo>
                  <a:pt x="962403" y="1770589"/>
                  <a:pt x="951126" y="1750930"/>
                  <a:pt x="943353" y="1728070"/>
                </a:cubicBezTo>
                <a:cubicBezTo>
                  <a:pt x="935581" y="1705210"/>
                  <a:pt x="931695" y="1680064"/>
                  <a:pt x="931695" y="1652632"/>
                </a:cubicBezTo>
                <a:lnTo>
                  <a:pt x="931695" y="1254868"/>
                </a:lnTo>
                <a:close/>
                <a:moveTo>
                  <a:pt x="522348" y="1247552"/>
                </a:moveTo>
                <a:cubicBezTo>
                  <a:pt x="474799" y="1247552"/>
                  <a:pt x="431365" y="1255706"/>
                  <a:pt x="392046" y="1272013"/>
                </a:cubicBezTo>
                <a:cubicBezTo>
                  <a:pt x="352727" y="1288319"/>
                  <a:pt x="318970" y="1311256"/>
                  <a:pt x="290777" y="1340821"/>
                </a:cubicBezTo>
                <a:cubicBezTo>
                  <a:pt x="262582" y="1370387"/>
                  <a:pt x="240713" y="1405744"/>
                  <a:pt x="225168" y="1446892"/>
                </a:cubicBezTo>
                <a:cubicBezTo>
                  <a:pt x="209624" y="1488040"/>
                  <a:pt x="201851" y="1533302"/>
                  <a:pt x="201851" y="1582680"/>
                </a:cubicBezTo>
                <a:cubicBezTo>
                  <a:pt x="201851" y="1632058"/>
                  <a:pt x="209319" y="1677320"/>
                  <a:pt x="224254" y="1718468"/>
                </a:cubicBezTo>
                <a:cubicBezTo>
                  <a:pt x="239189" y="1759616"/>
                  <a:pt x="260220" y="1794897"/>
                  <a:pt x="287348" y="1824310"/>
                </a:cubicBezTo>
                <a:cubicBezTo>
                  <a:pt x="314475" y="1853723"/>
                  <a:pt x="347241" y="1876583"/>
                  <a:pt x="385645" y="1892890"/>
                </a:cubicBezTo>
                <a:cubicBezTo>
                  <a:pt x="424050" y="1909197"/>
                  <a:pt x="466722" y="1917350"/>
                  <a:pt x="513661" y="1917350"/>
                </a:cubicBezTo>
                <a:cubicBezTo>
                  <a:pt x="567916" y="1917350"/>
                  <a:pt x="614169" y="1908664"/>
                  <a:pt x="652422" y="1891290"/>
                </a:cubicBezTo>
                <a:cubicBezTo>
                  <a:pt x="690674" y="1873916"/>
                  <a:pt x="723212" y="1849685"/>
                  <a:pt x="750034" y="1818595"/>
                </a:cubicBezTo>
                <a:lnTo>
                  <a:pt x="714830" y="1780648"/>
                </a:lnTo>
                <a:cubicBezTo>
                  <a:pt x="711172" y="1776685"/>
                  <a:pt x="706905" y="1774704"/>
                  <a:pt x="702028" y="1774704"/>
                </a:cubicBezTo>
                <a:cubicBezTo>
                  <a:pt x="696846" y="1774704"/>
                  <a:pt x="691665" y="1776990"/>
                  <a:pt x="686483" y="1781562"/>
                </a:cubicBezTo>
                <a:cubicBezTo>
                  <a:pt x="675206" y="1791925"/>
                  <a:pt x="663852" y="1800841"/>
                  <a:pt x="652422" y="1808308"/>
                </a:cubicBezTo>
                <a:cubicBezTo>
                  <a:pt x="640992" y="1815776"/>
                  <a:pt x="628647" y="1821948"/>
                  <a:pt x="615389" y="1826825"/>
                </a:cubicBezTo>
                <a:cubicBezTo>
                  <a:pt x="602130" y="1831702"/>
                  <a:pt x="587652" y="1835283"/>
                  <a:pt x="571955" y="1837569"/>
                </a:cubicBezTo>
                <a:cubicBezTo>
                  <a:pt x="556257" y="1839855"/>
                  <a:pt x="538655" y="1840998"/>
                  <a:pt x="519148" y="1840998"/>
                </a:cubicBezTo>
                <a:cubicBezTo>
                  <a:pt x="487144" y="1840998"/>
                  <a:pt x="457350" y="1835207"/>
                  <a:pt x="429765" y="1823624"/>
                </a:cubicBezTo>
                <a:cubicBezTo>
                  <a:pt x="402181" y="1812042"/>
                  <a:pt x="378254" y="1795202"/>
                  <a:pt x="357985" y="1773104"/>
                </a:cubicBezTo>
                <a:cubicBezTo>
                  <a:pt x="337716" y="1751006"/>
                  <a:pt x="321714" y="1723955"/>
                  <a:pt x="309979" y="1691951"/>
                </a:cubicBezTo>
                <a:cubicBezTo>
                  <a:pt x="298244" y="1659947"/>
                  <a:pt x="292377" y="1623523"/>
                  <a:pt x="292377" y="1582680"/>
                </a:cubicBezTo>
                <a:cubicBezTo>
                  <a:pt x="292377" y="1542446"/>
                  <a:pt x="298015" y="1506328"/>
                  <a:pt x="309293" y="1474324"/>
                </a:cubicBezTo>
                <a:cubicBezTo>
                  <a:pt x="320571" y="1442320"/>
                  <a:pt x="336344" y="1415192"/>
                  <a:pt x="356613" y="1392942"/>
                </a:cubicBezTo>
                <a:cubicBezTo>
                  <a:pt x="376883" y="1370692"/>
                  <a:pt x="401038" y="1353699"/>
                  <a:pt x="429080" y="1341964"/>
                </a:cubicBezTo>
                <a:cubicBezTo>
                  <a:pt x="457121" y="1330229"/>
                  <a:pt x="488058" y="1324362"/>
                  <a:pt x="521891" y="1324362"/>
                </a:cubicBezTo>
                <a:cubicBezTo>
                  <a:pt x="549933" y="1324362"/>
                  <a:pt x="573555" y="1327334"/>
                  <a:pt x="592757" y="1333277"/>
                </a:cubicBezTo>
                <a:cubicBezTo>
                  <a:pt x="611960" y="1339221"/>
                  <a:pt x="627961" y="1345850"/>
                  <a:pt x="640763" y="1353166"/>
                </a:cubicBezTo>
                <a:cubicBezTo>
                  <a:pt x="653565" y="1360481"/>
                  <a:pt x="663928" y="1367110"/>
                  <a:pt x="671853" y="1373054"/>
                </a:cubicBezTo>
                <a:cubicBezTo>
                  <a:pt x="679777" y="1378997"/>
                  <a:pt x="686483" y="1381969"/>
                  <a:pt x="691970" y="1381969"/>
                </a:cubicBezTo>
                <a:cubicBezTo>
                  <a:pt x="696846" y="1381969"/>
                  <a:pt x="700733" y="1380979"/>
                  <a:pt x="703628" y="1378997"/>
                </a:cubicBezTo>
                <a:cubicBezTo>
                  <a:pt x="706524" y="1377016"/>
                  <a:pt x="708886" y="1374502"/>
                  <a:pt x="710715" y="1371454"/>
                </a:cubicBezTo>
                <a:lnTo>
                  <a:pt x="739976" y="1330763"/>
                </a:lnTo>
                <a:cubicBezTo>
                  <a:pt x="712848" y="1305160"/>
                  <a:pt x="681454" y="1284890"/>
                  <a:pt x="645792" y="1269955"/>
                </a:cubicBezTo>
                <a:cubicBezTo>
                  <a:pt x="610131" y="1255020"/>
                  <a:pt x="568983" y="1247552"/>
                  <a:pt x="522348" y="1247552"/>
                </a:cubicBezTo>
                <a:close/>
                <a:moveTo>
                  <a:pt x="1027047" y="369496"/>
                </a:moveTo>
                <a:cubicBezTo>
                  <a:pt x="1030095" y="381383"/>
                  <a:pt x="1033295" y="392585"/>
                  <a:pt x="1036648" y="403100"/>
                </a:cubicBezTo>
                <a:cubicBezTo>
                  <a:pt x="1040000" y="413616"/>
                  <a:pt x="1043201" y="422836"/>
                  <a:pt x="1046249" y="430761"/>
                </a:cubicBezTo>
                <a:lnTo>
                  <a:pt x="1149119" y="697309"/>
                </a:lnTo>
                <a:lnTo>
                  <a:pt x="904517" y="697309"/>
                </a:lnTo>
                <a:lnTo>
                  <a:pt x="1007387" y="431218"/>
                </a:lnTo>
                <a:cubicBezTo>
                  <a:pt x="1014093" y="414759"/>
                  <a:pt x="1020646" y="394185"/>
                  <a:pt x="1027047" y="369496"/>
                </a:cubicBezTo>
                <a:close/>
                <a:moveTo>
                  <a:pt x="1420315" y="285372"/>
                </a:moveTo>
                <a:lnTo>
                  <a:pt x="1420315" y="940539"/>
                </a:lnTo>
                <a:lnTo>
                  <a:pt x="1498039" y="940539"/>
                </a:lnTo>
                <a:lnTo>
                  <a:pt x="1498039" y="473738"/>
                </a:lnTo>
                <a:cubicBezTo>
                  <a:pt x="1498039" y="467337"/>
                  <a:pt x="1497887" y="460479"/>
                  <a:pt x="1497582" y="453164"/>
                </a:cubicBezTo>
                <a:cubicBezTo>
                  <a:pt x="1497277" y="445849"/>
                  <a:pt x="1496820" y="438381"/>
                  <a:pt x="1496210" y="430761"/>
                </a:cubicBezTo>
                <a:lnTo>
                  <a:pt x="1875229" y="924537"/>
                </a:lnTo>
                <a:cubicBezTo>
                  <a:pt x="1879801" y="930328"/>
                  <a:pt x="1884449" y="934443"/>
                  <a:pt x="1889173" y="936881"/>
                </a:cubicBezTo>
                <a:cubicBezTo>
                  <a:pt x="1893898" y="939320"/>
                  <a:pt x="1899765" y="940539"/>
                  <a:pt x="1906776" y="940539"/>
                </a:cubicBezTo>
                <a:lnTo>
                  <a:pt x="1951124" y="940539"/>
                </a:lnTo>
                <a:lnTo>
                  <a:pt x="1951124" y="285372"/>
                </a:lnTo>
                <a:lnTo>
                  <a:pt x="1873400" y="285372"/>
                </a:lnTo>
                <a:lnTo>
                  <a:pt x="1873400" y="749429"/>
                </a:lnTo>
                <a:cubicBezTo>
                  <a:pt x="1873400" y="756135"/>
                  <a:pt x="1873629" y="763222"/>
                  <a:pt x="1874086" y="770689"/>
                </a:cubicBezTo>
                <a:cubicBezTo>
                  <a:pt x="1874543" y="778157"/>
                  <a:pt x="1875076" y="785853"/>
                  <a:pt x="1875686" y="793778"/>
                </a:cubicBezTo>
                <a:lnTo>
                  <a:pt x="1496667" y="300459"/>
                </a:lnTo>
                <a:cubicBezTo>
                  <a:pt x="1494229" y="297411"/>
                  <a:pt x="1491943" y="294897"/>
                  <a:pt x="1489809" y="292915"/>
                </a:cubicBezTo>
                <a:cubicBezTo>
                  <a:pt x="1487676" y="290934"/>
                  <a:pt x="1485542" y="289410"/>
                  <a:pt x="1483408" y="288343"/>
                </a:cubicBezTo>
                <a:cubicBezTo>
                  <a:pt x="1481275" y="287276"/>
                  <a:pt x="1478836" y="286514"/>
                  <a:pt x="1476093" y="286057"/>
                </a:cubicBezTo>
                <a:cubicBezTo>
                  <a:pt x="1473350" y="285600"/>
                  <a:pt x="1469997" y="285372"/>
                  <a:pt x="1466035" y="285372"/>
                </a:cubicBezTo>
                <a:close/>
                <a:moveTo>
                  <a:pt x="982241" y="285372"/>
                </a:moveTo>
                <a:lnTo>
                  <a:pt x="720265" y="940539"/>
                </a:lnTo>
                <a:lnTo>
                  <a:pt x="788845" y="940539"/>
                </a:lnTo>
                <a:cubicBezTo>
                  <a:pt x="796465" y="940539"/>
                  <a:pt x="802866" y="938405"/>
                  <a:pt x="808048" y="934138"/>
                </a:cubicBezTo>
                <a:cubicBezTo>
                  <a:pt x="813229" y="929871"/>
                  <a:pt x="816735" y="924994"/>
                  <a:pt x="818563" y="919508"/>
                </a:cubicBezTo>
                <a:lnTo>
                  <a:pt x="879828" y="761317"/>
                </a:lnTo>
                <a:lnTo>
                  <a:pt x="1173808" y="761317"/>
                </a:lnTo>
                <a:lnTo>
                  <a:pt x="1235073" y="919508"/>
                </a:lnTo>
                <a:cubicBezTo>
                  <a:pt x="1237511" y="925604"/>
                  <a:pt x="1241169" y="930633"/>
                  <a:pt x="1246045" y="934596"/>
                </a:cubicBezTo>
                <a:cubicBezTo>
                  <a:pt x="1250922" y="938558"/>
                  <a:pt x="1257323" y="940539"/>
                  <a:pt x="1265248" y="940539"/>
                </a:cubicBezTo>
                <a:lnTo>
                  <a:pt x="1333828" y="940539"/>
                </a:lnTo>
                <a:lnTo>
                  <a:pt x="1071852" y="285372"/>
                </a:lnTo>
                <a:close/>
                <a:moveTo>
                  <a:pt x="191590" y="285372"/>
                </a:moveTo>
                <a:lnTo>
                  <a:pt x="191590" y="940539"/>
                </a:lnTo>
                <a:lnTo>
                  <a:pt x="279829" y="940539"/>
                </a:lnTo>
                <a:lnTo>
                  <a:pt x="279829" y="640616"/>
                </a:lnTo>
                <a:lnTo>
                  <a:pt x="320063" y="640616"/>
                </a:lnTo>
                <a:cubicBezTo>
                  <a:pt x="334389" y="640616"/>
                  <a:pt x="345056" y="642216"/>
                  <a:pt x="352067" y="645417"/>
                </a:cubicBezTo>
                <a:cubicBezTo>
                  <a:pt x="359077" y="648617"/>
                  <a:pt x="365630" y="654027"/>
                  <a:pt x="371726" y="661647"/>
                </a:cubicBezTo>
                <a:lnTo>
                  <a:pt x="597583" y="921794"/>
                </a:lnTo>
                <a:cubicBezTo>
                  <a:pt x="599717" y="924842"/>
                  <a:pt x="601927" y="927509"/>
                  <a:pt x="604213" y="929795"/>
                </a:cubicBezTo>
                <a:cubicBezTo>
                  <a:pt x="606499" y="932081"/>
                  <a:pt x="609166" y="934062"/>
                  <a:pt x="612214" y="935738"/>
                </a:cubicBezTo>
                <a:cubicBezTo>
                  <a:pt x="615262" y="937415"/>
                  <a:pt x="618843" y="938634"/>
                  <a:pt x="622958" y="939396"/>
                </a:cubicBezTo>
                <a:cubicBezTo>
                  <a:pt x="627073" y="940158"/>
                  <a:pt x="632026" y="940539"/>
                  <a:pt x="637817" y="940539"/>
                </a:cubicBezTo>
                <a:lnTo>
                  <a:pt x="714627" y="940539"/>
                </a:lnTo>
                <a:lnTo>
                  <a:pt x="454022" y="630100"/>
                </a:lnTo>
                <a:cubicBezTo>
                  <a:pt x="447622" y="621566"/>
                  <a:pt x="441069" y="614632"/>
                  <a:pt x="434363" y="609298"/>
                </a:cubicBezTo>
                <a:cubicBezTo>
                  <a:pt x="427657" y="603964"/>
                  <a:pt x="420190" y="599925"/>
                  <a:pt x="411960" y="597182"/>
                </a:cubicBezTo>
                <a:cubicBezTo>
                  <a:pt x="418361" y="594134"/>
                  <a:pt x="424381" y="590248"/>
                  <a:pt x="430020" y="585523"/>
                </a:cubicBezTo>
                <a:cubicBezTo>
                  <a:pt x="435658" y="580799"/>
                  <a:pt x="441526" y="574779"/>
                  <a:pt x="447622" y="567464"/>
                </a:cubicBezTo>
                <a:lnTo>
                  <a:pt x="697253" y="285372"/>
                </a:lnTo>
                <a:lnTo>
                  <a:pt x="622272" y="285372"/>
                </a:lnTo>
                <a:cubicBezTo>
                  <a:pt x="612518" y="285372"/>
                  <a:pt x="604289" y="286895"/>
                  <a:pt x="597583" y="289943"/>
                </a:cubicBezTo>
                <a:cubicBezTo>
                  <a:pt x="590878" y="292991"/>
                  <a:pt x="584477" y="298478"/>
                  <a:pt x="578381" y="306403"/>
                </a:cubicBezTo>
                <a:lnTo>
                  <a:pt x="360296" y="553291"/>
                </a:lnTo>
                <a:cubicBezTo>
                  <a:pt x="354505" y="560301"/>
                  <a:pt x="348104" y="565254"/>
                  <a:pt x="341094" y="568150"/>
                </a:cubicBezTo>
                <a:cubicBezTo>
                  <a:pt x="334084" y="571045"/>
                  <a:pt x="324787" y="572493"/>
                  <a:pt x="313205" y="572493"/>
                </a:cubicBezTo>
                <a:lnTo>
                  <a:pt x="279829" y="572493"/>
                </a:lnTo>
                <a:lnTo>
                  <a:pt x="279829" y="285372"/>
                </a:lnTo>
                <a:close/>
                <a:moveTo>
                  <a:pt x="0" y="0"/>
                </a:moveTo>
                <a:lnTo>
                  <a:pt x="2173357" y="0"/>
                </a:lnTo>
                <a:lnTo>
                  <a:pt x="2173357" y="2305879"/>
                </a:lnTo>
                <a:lnTo>
                  <a:pt x="0" y="2305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48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FADAB2A-93A1-475C-980F-A8807C280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4435" y="1"/>
            <a:ext cx="7737565" cy="6857999"/>
          </a:xfrm>
          <a:custGeom>
            <a:avLst/>
            <a:gdLst>
              <a:gd name="connsiteX0" fmla="*/ 0 w 7737565"/>
              <a:gd name="connsiteY0" fmla="*/ 0 h 6857999"/>
              <a:gd name="connsiteX1" fmla="*/ 7737565 w 7737565"/>
              <a:gd name="connsiteY1" fmla="*/ 0 h 6857999"/>
              <a:gd name="connsiteX2" fmla="*/ 7737565 w 7737565"/>
              <a:gd name="connsiteY2" fmla="*/ 6857999 h 6857999"/>
              <a:gd name="connsiteX3" fmla="*/ 0 w 773756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565" h="6857999">
                <a:moveTo>
                  <a:pt x="0" y="0"/>
                </a:moveTo>
                <a:lnTo>
                  <a:pt x="7737565" y="0"/>
                </a:lnTo>
                <a:lnTo>
                  <a:pt x="7737565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96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BB8A0B-F51A-4AA3-BFDF-87CEF1B3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559939-46E1-407E-A16B-E009AC4F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01D5797-7149-44A2-B724-0F9CC4F2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030528-E321-4D5F-B9FF-9BE6D08D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C5FE8A-A44C-4ED7-B2D8-FD9706CF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2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A5FC0D-631E-4A58-A0CE-AB6FA8C6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3FDC190-12D4-41C8-97B7-0280428E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7D49D77-FA67-4A33-A859-19AC3F24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822FB4D-2F1A-44FD-8D5D-5B1E26A5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C36B25-F41A-47EE-85A2-BDA2471D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676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C9EEF1-54DF-4BED-9987-135AD59F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08B4EE2-58B4-4416-9001-50BBB17A4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1919F7B-8E76-44EE-97D4-2278C69DA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60F6FF-3FA6-46CA-B5C0-484B6C79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C32B34E-DF01-4753-A081-19CD049E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D3D20D-D488-4590-A64B-9AEA9974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569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7AE040-5D50-43B4-AC95-9DFFCB1C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400B87F-28FF-47C7-B590-47D2927D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435C49D-58CB-45FC-81D1-E5B6141D2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D16A8CA-D739-42BE-8E77-9A65484D9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DEE5806-08E5-436D-813E-569E84739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A721485-6FED-46B2-805A-8398A4CC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2CD2603-D1D0-44D6-B3CD-8EAE7CA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24D27A1-686F-4B9E-8260-8C94E82F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105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8D1EBF-6CF7-4F87-806C-3217DA26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558BC6C-1427-441C-B118-6E75C746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3A064CA-B0BF-4F6D-AF58-6DF228DC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07EE8BF-EC49-4B59-A7EA-2D6A6F2D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500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6AE1109-C7D5-4616-B440-638638E7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C701A03-87B6-42F6-A423-C6CCE8F8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88BE815-554D-4171-9D79-577EE3FC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9755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6274BB-705C-4A00-B6DD-CCAE0831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B1859D-4251-4E79-8515-0495350A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CAB3DA0-F835-4297-AA43-27F3C04C3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3737638-DEEC-43D7-974A-EA260A44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F18E84A-2F6A-4DA2-9D09-7FA6EB00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C2AD7F9-5DA3-49F5-BD2A-8A2B198B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94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CA27EE-6066-4669-9652-9B0F7E11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81F8D28-6EF7-48E2-AB29-A807F6150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5B95524-99D0-4255-9AB2-18B5F99B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406088D-222D-4AD2-BCB2-FBE6F244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F4AE4CD-BA97-4E9F-9735-09830ADE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D68DDE5-1371-486C-BAC1-196447C4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264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15859E1-48A5-422D-B236-BD1F6457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D43E382-B4EF-4B53-AFFF-8B2451969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D5D4138-120E-4869-8DFB-73B7D3B65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EC07-490B-4CF8-96CC-3E22223D0F9D}" type="datetimeFigureOut">
              <a:rPr lang="pl-PL" smtClean="0"/>
              <a:pPr/>
              <a:t>2018-12-20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DB5A106-A897-4B61-8D1C-285D094BA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DE6000C-5A9C-488B-9F02-E8A328AF2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06C4-903A-49B7-900E-D2DF5A939F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65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0B409C8-10D4-4100-801F-44C8503E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7BEF"/>
            </a:solidFill>
          </a:ln>
        </p:spPr>
      </p:pic>
      <p:sp>
        <p:nvSpPr>
          <p:cNvPr id="5" name="Shape 191">
            <a:extLst>
              <a:ext uri="{FF2B5EF4-FFF2-40B4-BE49-F238E27FC236}">
                <a16:creationId xmlns:a16="http://schemas.microsoft.com/office/drawing/2014/main" xmlns="" id="{BF19C0F8-6F77-450A-A0E5-4BA7FE44861A}"/>
              </a:ext>
            </a:extLst>
          </p:cNvPr>
          <p:cNvSpPr/>
          <p:nvPr/>
        </p:nvSpPr>
        <p:spPr>
          <a:xfrm>
            <a:off x="3792019" y="1469839"/>
            <a:ext cx="4955162" cy="157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 defTabSz="792479">
              <a:lnSpc>
                <a:spcPct val="70000"/>
              </a:lnSpc>
              <a:defRPr sz="19200" spc="-768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endParaRPr sz="88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2D073667-F281-4217-9401-8A87B0C5899E}"/>
              </a:ext>
            </a:extLst>
          </p:cNvPr>
          <p:cNvSpPr txBox="1"/>
          <p:nvPr/>
        </p:nvSpPr>
        <p:spPr>
          <a:xfrm>
            <a:off x="704173" y="1102868"/>
            <a:ext cx="107836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chemeClr val="bg1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Aplikacja RSS </a:t>
            </a:r>
            <a:endParaRPr lang="pl-PL" sz="3600" b="1" dirty="0" smtClean="0">
              <a:solidFill>
                <a:schemeClr val="bg1"/>
              </a:solidFill>
              <a:latin typeface="Lato Black" panose="020F0A02020204030203" pitchFamily="34" charset="-18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pl-PL" sz="3600" b="1" dirty="0" smtClean="0">
                <a:solidFill>
                  <a:schemeClr val="bg1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- </a:t>
            </a:r>
            <a:r>
              <a:rPr lang="pl-PL" sz="3600" b="1" dirty="0">
                <a:solidFill>
                  <a:schemeClr val="bg1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zarządzanie dystrybucją leków</a:t>
            </a:r>
          </a:p>
          <a:p>
            <a:pPr algn="ctr">
              <a:defRPr/>
            </a:pPr>
            <a:r>
              <a:rPr lang="pl-PL" sz="3600" b="1" dirty="0">
                <a:solidFill>
                  <a:schemeClr val="bg1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w programach lekowych.  </a:t>
            </a:r>
            <a:endParaRPr lang="en-US" sz="3600" dirty="0">
              <a:solidFill>
                <a:schemeClr val="bg1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14C5460-BFAB-4B2C-95D1-FEBB0CE6C697}"/>
              </a:ext>
            </a:extLst>
          </p:cNvPr>
          <p:cNvSpPr/>
          <p:nvPr/>
        </p:nvSpPr>
        <p:spPr>
          <a:xfrm>
            <a:off x="1667438" y="3736957"/>
            <a:ext cx="925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Prawidłowe wywiązanie się z porozumienia pomiędzy Sponsorem a Ministerstwem Zdrowia. </a:t>
            </a:r>
          </a:p>
          <a:p>
            <a:pPr>
              <a:lnSpc>
                <a:spcPct val="200000"/>
              </a:lnSpc>
            </a:pPr>
            <a:r>
              <a:rPr lang="pl-PL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Monitoring stanu darmowych leków 24/7.  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C70AD5F2-8F1A-4818-83A1-9C6E60FB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436" y="3657600"/>
            <a:ext cx="9022976" cy="1344706"/>
          </a:xfrm>
          <a:custGeom>
            <a:avLst/>
            <a:gdLst>
              <a:gd name="T0" fmla="*/ 0 w 11482070"/>
              <a:gd name="T1" fmla="*/ 4171572 h 4170045"/>
              <a:gd name="T2" fmla="*/ 11483724 w 11482070"/>
              <a:gd name="T3" fmla="*/ 4171572 h 4170045"/>
              <a:gd name="T4" fmla="*/ 11483724 w 11482070"/>
              <a:gd name="T5" fmla="*/ 0 h 4170045"/>
              <a:gd name="T6" fmla="*/ 0 w 11482070"/>
              <a:gd name="T7" fmla="*/ 0 h 4170045"/>
              <a:gd name="T8" fmla="*/ 0 w 11482070"/>
              <a:gd name="T9" fmla="*/ 4171572 h 417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82070"/>
              <a:gd name="T16" fmla="*/ 0 h 4170045"/>
              <a:gd name="T17" fmla="*/ 11482070 w 11482070"/>
              <a:gd name="T18" fmla="*/ 4170045 h 4170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82070" h="4170045">
                <a:moveTo>
                  <a:pt x="0" y="4169664"/>
                </a:moveTo>
                <a:lnTo>
                  <a:pt x="11481816" y="4169664"/>
                </a:lnTo>
                <a:lnTo>
                  <a:pt x="11481816" y="0"/>
                </a:lnTo>
                <a:lnTo>
                  <a:pt x="0" y="0"/>
                </a:lnTo>
                <a:lnTo>
                  <a:pt x="0" y="4169664"/>
                </a:lnTo>
                <a:close/>
              </a:path>
            </a:pathLst>
          </a:custGeom>
          <a:noFill/>
          <a:ln w="50292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20580738-DE5A-4E7D-8158-70EA3DEE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707" y="4826459"/>
            <a:ext cx="366864" cy="429776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B5EE9475-E17C-484E-9A2D-E86D8D51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2475" y="3380194"/>
            <a:ext cx="366864" cy="429776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Grafika 2">
            <a:extLst>
              <a:ext uri="{FF2B5EF4-FFF2-40B4-BE49-F238E27FC236}">
                <a16:creationId xmlns:a16="http://schemas.microsoft.com/office/drawing/2014/main" xmlns="" id="{6125C19F-22EE-466A-91AC-52CFCAEFA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14647" y="6219940"/>
            <a:ext cx="2406164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0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83C79FA-F915-4969-BA6C-546E21CACA30}"/>
              </a:ext>
            </a:extLst>
          </p:cNvPr>
          <p:cNvSpPr/>
          <p:nvPr/>
        </p:nvSpPr>
        <p:spPr>
          <a:xfrm>
            <a:off x="7776838" y="2192784"/>
            <a:ext cx="4067260" cy="2840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846337" y="574989"/>
            <a:ext cx="9345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PACJENCI - ANONIMIZACJA 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D627CF-AE1D-4126-A898-C8F91DF45D60}"/>
              </a:ext>
            </a:extLst>
          </p:cNvPr>
          <p:cNvSpPr/>
          <p:nvPr/>
        </p:nvSpPr>
        <p:spPr>
          <a:xfrm>
            <a:off x="3516344" y="1620358"/>
            <a:ext cx="365307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1600" b="1" dirty="0"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Dane osobowe:</a:t>
            </a:r>
          </a:p>
          <a:p>
            <a:pPr marL="285750" lvl="0" indent="-285750"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System nie zbiera danych osobowych pacjentów. Do określania pacjentów służy kod, który lekarz zamieszcza w karcie pacjenta. Kody nadawane są automatycznie. </a:t>
            </a:r>
          </a:p>
          <a:p>
            <a:pPr marL="285750" lvl="0" indent="-285750">
              <a:buClr>
                <a:srgbClr val="0096F3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lvl="0" indent="-285750"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Specyfikacja kodu pacjenta:</a:t>
            </a:r>
          </a:p>
          <a:p>
            <a:pPr marL="742950" lvl="1" indent="-285750">
              <a:spcBef>
                <a:spcPts val="600"/>
              </a:spcBef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Kod ośrodka; </a:t>
            </a:r>
          </a:p>
          <a:p>
            <a:pPr marL="742950" lvl="1" indent="-285750">
              <a:spcBef>
                <a:spcPts val="600"/>
              </a:spcBef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Rok;</a:t>
            </a:r>
          </a:p>
          <a:p>
            <a:pPr marL="742950" lvl="1" indent="-285750">
              <a:spcBef>
                <a:spcPts val="600"/>
              </a:spcBef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Kolejny numer.</a:t>
            </a:r>
          </a:p>
          <a:p>
            <a:pPr lvl="1">
              <a:spcBef>
                <a:spcPts val="600"/>
              </a:spcBef>
              <a:buClr>
                <a:srgbClr val="0096F3"/>
              </a:buClr>
            </a:pPr>
            <a:endParaRPr lang="pl-PL" b="1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1">
              <a:spcBef>
                <a:spcPts val="600"/>
              </a:spcBef>
              <a:buClr>
                <a:srgbClr val="0096F3"/>
              </a:buClr>
            </a:pPr>
            <a:r>
              <a:rPr lang="pl-PL" b="1" dirty="0">
                <a:solidFill>
                  <a:srgbClr val="0096F3"/>
                </a:solidFill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        </a:t>
            </a:r>
            <a:r>
              <a:rPr lang="pl-PL" b="1" dirty="0" err="1">
                <a:solidFill>
                  <a:srgbClr val="0096F3"/>
                </a:solidFill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IHiTWar</a:t>
            </a:r>
            <a:r>
              <a:rPr lang="pl-PL" b="1" dirty="0">
                <a:solidFill>
                  <a:srgbClr val="0096F3"/>
                </a:solidFill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/2018/71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0986254-3647-4275-BC0C-FF48A8319AF8}"/>
              </a:ext>
            </a:extLst>
          </p:cNvPr>
          <p:cNvSpPr/>
          <p:nvPr/>
        </p:nvSpPr>
        <p:spPr>
          <a:xfrm>
            <a:off x="8012796" y="2561056"/>
            <a:ext cx="3724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Pacjent może zmienić </a:t>
            </a:r>
            <a:r>
              <a:rPr lang="pl-PL" sz="16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Klinikę</a:t>
            </a:r>
            <a:r>
              <a:rPr lang="pl-PL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system widzi jednak jego konto z centralnej bazy danych. Przekazanie odbywa się na podstawie przekazania drugiemu podmiotowy kodu pacjenta.   </a:t>
            </a:r>
          </a:p>
        </p:txBody>
      </p:sp>
      <p:pic>
        <p:nvPicPr>
          <p:cNvPr id="13" name="Grafika 8">
            <a:extLst>
              <a:ext uri="{FF2B5EF4-FFF2-40B4-BE49-F238E27FC236}">
                <a16:creationId xmlns:a16="http://schemas.microsoft.com/office/drawing/2014/main" xmlns="" id="{03663B23-C944-43A6-8742-EC7E7ED18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258A626-1B11-47B1-A77C-07BC0210BA9C}"/>
              </a:ext>
            </a:extLst>
          </p:cNvPr>
          <p:cNvSpPr>
            <a:spLocks/>
          </p:cNvSpPr>
          <p:nvPr/>
        </p:nvSpPr>
        <p:spPr bwMode="auto">
          <a:xfrm flipH="1">
            <a:off x="3343931" y="1421670"/>
            <a:ext cx="3997901" cy="4574924"/>
          </a:xfrm>
          <a:custGeom>
            <a:avLst/>
            <a:gdLst>
              <a:gd name="T0" fmla="*/ 0 w 5391"/>
              <a:gd name="T1" fmla="*/ 0 h 5046"/>
              <a:gd name="T2" fmla="*/ 0 w 5391"/>
              <a:gd name="T3" fmla="*/ 1263 h 5046"/>
              <a:gd name="T4" fmla="*/ 80 w 5391"/>
              <a:gd name="T5" fmla="*/ 1263 h 5046"/>
              <a:gd name="T6" fmla="*/ 80 w 5391"/>
              <a:gd name="T7" fmla="*/ 79 h 5046"/>
              <a:gd name="T8" fmla="*/ 5312 w 5391"/>
              <a:gd name="T9" fmla="*/ 79 h 5046"/>
              <a:gd name="T10" fmla="*/ 5312 w 5391"/>
              <a:gd name="T11" fmla="*/ 4969 h 5046"/>
              <a:gd name="T12" fmla="*/ 80 w 5391"/>
              <a:gd name="T13" fmla="*/ 4969 h 5046"/>
              <a:gd name="T14" fmla="*/ 80 w 5391"/>
              <a:gd name="T15" fmla="*/ 3785 h 5046"/>
              <a:gd name="T16" fmla="*/ 0 w 5391"/>
              <a:gd name="T17" fmla="*/ 3785 h 5046"/>
              <a:gd name="T18" fmla="*/ 0 w 5391"/>
              <a:gd name="T19" fmla="*/ 5046 h 5046"/>
              <a:gd name="T20" fmla="*/ 5391 w 5391"/>
              <a:gd name="T21" fmla="*/ 5046 h 5046"/>
              <a:gd name="T22" fmla="*/ 5391 w 5391"/>
              <a:gd name="T23" fmla="*/ 0 h 5046"/>
              <a:gd name="T24" fmla="*/ 0 w 5391"/>
              <a:gd name="T25" fmla="*/ 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1" h="5046">
                <a:moveTo>
                  <a:pt x="0" y="0"/>
                </a:moveTo>
                <a:lnTo>
                  <a:pt x="0" y="1263"/>
                </a:lnTo>
                <a:lnTo>
                  <a:pt x="80" y="1263"/>
                </a:lnTo>
                <a:lnTo>
                  <a:pt x="80" y="79"/>
                </a:lnTo>
                <a:lnTo>
                  <a:pt x="5312" y="79"/>
                </a:lnTo>
                <a:lnTo>
                  <a:pt x="5312" y="4969"/>
                </a:lnTo>
                <a:lnTo>
                  <a:pt x="80" y="4969"/>
                </a:lnTo>
                <a:lnTo>
                  <a:pt x="80" y="3785"/>
                </a:lnTo>
                <a:lnTo>
                  <a:pt x="0" y="3785"/>
                </a:lnTo>
                <a:lnTo>
                  <a:pt x="0" y="5046"/>
                </a:lnTo>
                <a:lnTo>
                  <a:pt x="5391" y="5046"/>
                </a:lnTo>
                <a:lnTo>
                  <a:pt x="5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EEBE50A2-B97D-448B-9FA8-9214B31EFC9D}"/>
              </a:ext>
            </a:extLst>
          </p:cNvPr>
          <p:cNvSpPr/>
          <p:nvPr/>
        </p:nvSpPr>
        <p:spPr>
          <a:xfrm>
            <a:off x="953157" y="1421671"/>
            <a:ext cx="1604209" cy="4574924"/>
          </a:xfrm>
          <a:prstGeom prst="rect">
            <a:avLst/>
          </a:prstGeom>
          <a:solidFill>
            <a:srgbClr val="007AEF"/>
          </a:solidFill>
          <a:ln>
            <a:solidFill>
              <a:srgbClr val="007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9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EBD6959-CCBD-4AD9-AE07-8A9E4C1EFB26}"/>
              </a:ext>
            </a:extLst>
          </p:cNvPr>
          <p:cNvSpPr/>
          <p:nvPr/>
        </p:nvSpPr>
        <p:spPr>
          <a:xfrm>
            <a:off x="3710683" y="1965809"/>
            <a:ext cx="7833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Prawidłowe wywiązanie się z porozumienia pomiędzy Sponsorem a MZ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Jeden system – dane ze wszystkich Klinik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Optymalizacja komunikacji pomiędzy Klinikami a Sponsorem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Generowanie raportów i monitoring stanu darmowych leków 24/7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Transparentność procesu dystrybucji leków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Ograniczenie ilości dokumentacji na rzecz generowanych raportów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Oszczędność czasu związanego z przygotowywaniem podsumowań i rozliczeń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Podgląd stanów magazynowych kliniki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Realizacja zapotrzebowania zgodnie z bazą zamówień </a:t>
            </a:r>
          </a:p>
          <a:p>
            <a:pPr marL="342900" indent="-34290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Tryb dostarczania leków – </a:t>
            </a:r>
            <a:r>
              <a:rPr lang="pl-PL" sz="1400" i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emergency</a:t>
            </a:r>
            <a:r>
              <a:rPr lang="pl-PL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sz="1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sz="1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4C6F50B4-4151-4B20-A367-2DB3706D34D3}"/>
              </a:ext>
            </a:extLst>
          </p:cNvPr>
          <p:cNvSpPr txBox="1"/>
          <p:nvPr/>
        </p:nvSpPr>
        <p:spPr>
          <a:xfrm>
            <a:off x="846337" y="545961"/>
            <a:ext cx="9345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KORZYŚCI 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1" name="Grafika 8">
            <a:extLst>
              <a:ext uri="{FF2B5EF4-FFF2-40B4-BE49-F238E27FC236}">
                <a16:creationId xmlns:a16="http://schemas.microsoft.com/office/drawing/2014/main" xmlns="" id="{5DA7C2F9-EEE7-4D19-A5BC-671D6FDB1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0455FC4F-480E-4F1A-827F-17DB81C822D6}"/>
              </a:ext>
            </a:extLst>
          </p:cNvPr>
          <p:cNvSpPr>
            <a:spLocks/>
          </p:cNvSpPr>
          <p:nvPr/>
        </p:nvSpPr>
        <p:spPr bwMode="auto">
          <a:xfrm flipH="1">
            <a:off x="3352808" y="1398526"/>
            <a:ext cx="7531214" cy="4574924"/>
          </a:xfrm>
          <a:custGeom>
            <a:avLst/>
            <a:gdLst>
              <a:gd name="T0" fmla="*/ 0 w 5391"/>
              <a:gd name="T1" fmla="*/ 0 h 5046"/>
              <a:gd name="T2" fmla="*/ 0 w 5391"/>
              <a:gd name="T3" fmla="*/ 1263 h 5046"/>
              <a:gd name="T4" fmla="*/ 80 w 5391"/>
              <a:gd name="T5" fmla="*/ 1263 h 5046"/>
              <a:gd name="T6" fmla="*/ 80 w 5391"/>
              <a:gd name="T7" fmla="*/ 79 h 5046"/>
              <a:gd name="T8" fmla="*/ 5312 w 5391"/>
              <a:gd name="T9" fmla="*/ 79 h 5046"/>
              <a:gd name="T10" fmla="*/ 5312 w 5391"/>
              <a:gd name="T11" fmla="*/ 4969 h 5046"/>
              <a:gd name="T12" fmla="*/ 80 w 5391"/>
              <a:gd name="T13" fmla="*/ 4969 h 5046"/>
              <a:gd name="T14" fmla="*/ 80 w 5391"/>
              <a:gd name="T15" fmla="*/ 3785 h 5046"/>
              <a:gd name="T16" fmla="*/ 0 w 5391"/>
              <a:gd name="T17" fmla="*/ 3785 h 5046"/>
              <a:gd name="T18" fmla="*/ 0 w 5391"/>
              <a:gd name="T19" fmla="*/ 5046 h 5046"/>
              <a:gd name="T20" fmla="*/ 5391 w 5391"/>
              <a:gd name="T21" fmla="*/ 5046 h 5046"/>
              <a:gd name="T22" fmla="*/ 5391 w 5391"/>
              <a:gd name="T23" fmla="*/ 0 h 5046"/>
              <a:gd name="T24" fmla="*/ 0 w 5391"/>
              <a:gd name="T25" fmla="*/ 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1" h="5046">
                <a:moveTo>
                  <a:pt x="0" y="0"/>
                </a:moveTo>
                <a:lnTo>
                  <a:pt x="0" y="1263"/>
                </a:lnTo>
                <a:lnTo>
                  <a:pt x="80" y="1263"/>
                </a:lnTo>
                <a:lnTo>
                  <a:pt x="80" y="79"/>
                </a:lnTo>
                <a:lnTo>
                  <a:pt x="5312" y="79"/>
                </a:lnTo>
                <a:lnTo>
                  <a:pt x="5312" y="4969"/>
                </a:lnTo>
                <a:lnTo>
                  <a:pt x="80" y="4969"/>
                </a:lnTo>
                <a:lnTo>
                  <a:pt x="80" y="3785"/>
                </a:lnTo>
                <a:lnTo>
                  <a:pt x="0" y="3785"/>
                </a:lnTo>
                <a:lnTo>
                  <a:pt x="0" y="5046"/>
                </a:lnTo>
                <a:lnTo>
                  <a:pt x="5391" y="5046"/>
                </a:lnTo>
                <a:lnTo>
                  <a:pt x="5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65227D0-DBC0-459C-A41A-CE4390CA2B44}"/>
              </a:ext>
            </a:extLst>
          </p:cNvPr>
          <p:cNvSpPr/>
          <p:nvPr/>
        </p:nvSpPr>
        <p:spPr>
          <a:xfrm>
            <a:off x="962034" y="1398527"/>
            <a:ext cx="1604209" cy="4574924"/>
          </a:xfrm>
          <a:prstGeom prst="rect">
            <a:avLst/>
          </a:prstGeom>
          <a:solidFill>
            <a:srgbClr val="007AEF"/>
          </a:solidFill>
          <a:ln>
            <a:solidFill>
              <a:srgbClr val="006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EBD6959-CCBD-4AD9-AE07-8A9E4C1EFB26}"/>
              </a:ext>
            </a:extLst>
          </p:cNvPr>
          <p:cNvSpPr/>
          <p:nvPr/>
        </p:nvSpPr>
        <p:spPr>
          <a:xfrm>
            <a:off x="3700829" y="2545284"/>
            <a:ext cx="6313183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Moduł zarządzania lekami w badaniach klinicznych </a:t>
            </a:r>
            <a:r>
              <a:rPr lang="pl-PL" dirty="0">
                <a:solidFill>
                  <a:srgbClr val="0096F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– zapytaj o dedykowaną ofertę.</a:t>
            </a:r>
          </a:p>
          <a:p>
            <a:pPr>
              <a:lnSpc>
                <a:spcPct val="150000"/>
              </a:lnSpc>
            </a:pPr>
            <a:endParaRPr lang="pl-PL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Dodatkowe funkcje </a:t>
            </a:r>
            <a:r>
              <a:rPr lang="pl-PL" dirty="0">
                <a:solidFill>
                  <a:srgbClr val="0096F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– skontaktuj się nami.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4C6F50B4-4151-4B20-A367-2DB3706D34D3}"/>
              </a:ext>
            </a:extLst>
          </p:cNvPr>
          <p:cNvSpPr txBox="1"/>
          <p:nvPr/>
        </p:nvSpPr>
        <p:spPr>
          <a:xfrm>
            <a:off x="846337" y="574989"/>
            <a:ext cx="9345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DODATKOWE FUNKCJE </a:t>
            </a:r>
            <a:endParaRPr lang="en-US" sz="3200" b="1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C0E005B4-B91E-4D73-B05E-2F14A98E6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39467C7C-B10E-4356-A3E4-5160B18184E0}"/>
              </a:ext>
            </a:extLst>
          </p:cNvPr>
          <p:cNvSpPr>
            <a:spLocks/>
          </p:cNvSpPr>
          <p:nvPr/>
        </p:nvSpPr>
        <p:spPr bwMode="auto">
          <a:xfrm flipH="1">
            <a:off x="3352808" y="1398526"/>
            <a:ext cx="7531214" cy="4574924"/>
          </a:xfrm>
          <a:custGeom>
            <a:avLst/>
            <a:gdLst>
              <a:gd name="T0" fmla="*/ 0 w 5391"/>
              <a:gd name="T1" fmla="*/ 0 h 5046"/>
              <a:gd name="T2" fmla="*/ 0 w 5391"/>
              <a:gd name="T3" fmla="*/ 1263 h 5046"/>
              <a:gd name="T4" fmla="*/ 80 w 5391"/>
              <a:gd name="T5" fmla="*/ 1263 h 5046"/>
              <a:gd name="T6" fmla="*/ 80 w 5391"/>
              <a:gd name="T7" fmla="*/ 79 h 5046"/>
              <a:gd name="T8" fmla="*/ 5312 w 5391"/>
              <a:gd name="T9" fmla="*/ 79 h 5046"/>
              <a:gd name="T10" fmla="*/ 5312 w 5391"/>
              <a:gd name="T11" fmla="*/ 4969 h 5046"/>
              <a:gd name="T12" fmla="*/ 80 w 5391"/>
              <a:gd name="T13" fmla="*/ 4969 h 5046"/>
              <a:gd name="T14" fmla="*/ 80 w 5391"/>
              <a:gd name="T15" fmla="*/ 3785 h 5046"/>
              <a:gd name="T16" fmla="*/ 0 w 5391"/>
              <a:gd name="T17" fmla="*/ 3785 h 5046"/>
              <a:gd name="T18" fmla="*/ 0 w 5391"/>
              <a:gd name="T19" fmla="*/ 5046 h 5046"/>
              <a:gd name="T20" fmla="*/ 5391 w 5391"/>
              <a:gd name="T21" fmla="*/ 5046 h 5046"/>
              <a:gd name="T22" fmla="*/ 5391 w 5391"/>
              <a:gd name="T23" fmla="*/ 0 h 5046"/>
              <a:gd name="T24" fmla="*/ 0 w 5391"/>
              <a:gd name="T25" fmla="*/ 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1" h="5046">
                <a:moveTo>
                  <a:pt x="0" y="0"/>
                </a:moveTo>
                <a:lnTo>
                  <a:pt x="0" y="1263"/>
                </a:lnTo>
                <a:lnTo>
                  <a:pt x="80" y="1263"/>
                </a:lnTo>
                <a:lnTo>
                  <a:pt x="80" y="79"/>
                </a:lnTo>
                <a:lnTo>
                  <a:pt x="5312" y="79"/>
                </a:lnTo>
                <a:lnTo>
                  <a:pt x="5312" y="4969"/>
                </a:lnTo>
                <a:lnTo>
                  <a:pt x="80" y="4969"/>
                </a:lnTo>
                <a:lnTo>
                  <a:pt x="80" y="3785"/>
                </a:lnTo>
                <a:lnTo>
                  <a:pt x="0" y="3785"/>
                </a:lnTo>
                <a:lnTo>
                  <a:pt x="0" y="5046"/>
                </a:lnTo>
                <a:lnTo>
                  <a:pt x="5391" y="5046"/>
                </a:lnTo>
                <a:lnTo>
                  <a:pt x="5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5C0D9748-0947-4868-BD74-6C021DEBD11E}"/>
              </a:ext>
            </a:extLst>
          </p:cNvPr>
          <p:cNvSpPr/>
          <p:nvPr/>
        </p:nvSpPr>
        <p:spPr>
          <a:xfrm>
            <a:off x="962034" y="1398527"/>
            <a:ext cx="1604209" cy="4574924"/>
          </a:xfrm>
          <a:prstGeom prst="rect">
            <a:avLst/>
          </a:prstGeom>
          <a:solidFill>
            <a:srgbClr val="007AEF"/>
          </a:solidFill>
          <a:ln>
            <a:solidFill>
              <a:srgbClr val="007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50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xmlns="" id="{8B10EA12-C75F-4525-9CF2-F8F5CE8D62EE}"/>
              </a:ext>
            </a:extLst>
          </p:cNvPr>
          <p:cNvGrpSpPr/>
          <p:nvPr/>
        </p:nvGrpSpPr>
        <p:grpSpPr>
          <a:xfrm rot="16200000">
            <a:off x="6634730" y="1542489"/>
            <a:ext cx="2068642" cy="2152427"/>
            <a:chOff x="1933575" y="1676400"/>
            <a:chExt cx="3976120" cy="4128508"/>
          </a:xfrm>
          <a:solidFill>
            <a:srgbClr val="007AEF"/>
          </a:solidFill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xmlns="" id="{15E9BE36-4D04-4C59-BA58-24832134BE59}"/>
                </a:ext>
              </a:extLst>
            </p:cNvPr>
            <p:cNvSpPr/>
            <p:nvPr/>
          </p:nvSpPr>
          <p:spPr>
            <a:xfrm>
              <a:off x="1933575" y="1676400"/>
              <a:ext cx="3733800" cy="38862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xmlns="" id="{A919A15B-535B-44B5-A251-99D4A47A5B2A}"/>
                </a:ext>
              </a:extLst>
            </p:cNvPr>
            <p:cNvSpPr/>
            <p:nvPr/>
          </p:nvSpPr>
          <p:spPr>
            <a:xfrm>
              <a:off x="5061970" y="5004808"/>
              <a:ext cx="847725" cy="8001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xmlns="" id="{2C08823D-50BB-4563-A99E-90320983DC07}"/>
              </a:ext>
            </a:extLst>
          </p:cNvPr>
          <p:cNvGrpSpPr/>
          <p:nvPr/>
        </p:nvGrpSpPr>
        <p:grpSpPr>
          <a:xfrm rot="16200000">
            <a:off x="1227473" y="1542489"/>
            <a:ext cx="2068642" cy="2152427"/>
            <a:chOff x="1933575" y="1676400"/>
            <a:chExt cx="3976120" cy="4128508"/>
          </a:xfrm>
          <a:solidFill>
            <a:srgbClr val="007AEF"/>
          </a:solidFill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xmlns="" id="{6C93DF42-426A-492C-A978-385E3D38133D}"/>
                </a:ext>
              </a:extLst>
            </p:cNvPr>
            <p:cNvSpPr/>
            <p:nvPr/>
          </p:nvSpPr>
          <p:spPr>
            <a:xfrm>
              <a:off x="1933575" y="1676400"/>
              <a:ext cx="3733800" cy="38862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xmlns="" id="{A7450DF7-C35A-4F3D-AE6E-5BDC81AF0711}"/>
                </a:ext>
              </a:extLst>
            </p:cNvPr>
            <p:cNvSpPr/>
            <p:nvPr/>
          </p:nvSpPr>
          <p:spPr>
            <a:xfrm>
              <a:off x="5061970" y="5004808"/>
              <a:ext cx="847725" cy="8001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hape 199">
            <a:extLst>
              <a:ext uri="{FF2B5EF4-FFF2-40B4-BE49-F238E27FC236}">
                <a16:creationId xmlns:a16="http://schemas.microsoft.com/office/drawing/2014/main" xmlns="" id="{5C5D7EAE-5AEA-42D4-9734-E2D092CD1189}"/>
              </a:ext>
            </a:extLst>
          </p:cNvPr>
          <p:cNvSpPr/>
          <p:nvPr/>
        </p:nvSpPr>
        <p:spPr>
          <a:xfrm>
            <a:off x="985403" y="4113226"/>
            <a:ext cx="4705210" cy="207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fontAlgn="base">
              <a:lnSpc>
                <a:spcPct val="114000"/>
              </a:lnSpc>
            </a:pP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Agnieszka Pietraszek – Senior </a:t>
            </a:r>
            <a:r>
              <a:rPr lang="pl-PL" sz="1600" dirty="0" err="1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Account</a:t>
            </a: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Manager,</a:t>
            </a:r>
            <a:b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</a:b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Chief </a:t>
            </a:r>
            <a:r>
              <a:rPr lang="pl-PL" sz="1600" dirty="0" err="1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Innovation</a:t>
            </a: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</a:t>
            </a:r>
            <a:r>
              <a:rPr lang="pl-PL" sz="1600" dirty="0" err="1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Officer</a:t>
            </a: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</a:t>
            </a:r>
            <a:endParaRPr lang="pl-PL" sz="1600" dirty="0" smtClean="0">
              <a:solidFill>
                <a:srgbClr val="0096F3"/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  <a:p>
            <a:pPr fontAlgn="base">
              <a:lnSpc>
                <a:spcPct val="114000"/>
              </a:lnSpc>
            </a:pPr>
            <a:r>
              <a:rPr lang="pl-PL" sz="1200" dirty="0" smtClean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Od 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pięciu lat związana z zarządzaniem projektami oraz komunikacją i strategią marketingową dla sektora farmaceutycznego. Od 3 lat rozwija strony internetowe, platformy i aplikacje mobilne. W BioStat jest jednym z liderów w zespole </a:t>
            </a:r>
            <a:r>
              <a:rPr lang="pl-PL" sz="1200" dirty="0" err="1" smtClean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R&amp;D</a:t>
            </a:r>
            <a:r>
              <a:rPr lang="pl-PL" sz="1200" dirty="0" smtClean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. Zarządza 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rozwojem nowoczesnych systemów takich jak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Medfile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,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MedSign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 czy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Labsites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.</a:t>
            </a:r>
          </a:p>
        </p:txBody>
      </p:sp>
      <p:sp>
        <p:nvSpPr>
          <p:cNvPr id="10" name="Shape 199">
            <a:extLst>
              <a:ext uri="{FF2B5EF4-FFF2-40B4-BE49-F238E27FC236}">
                <a16:creationId xmlns:a16="http://schemas.microsoft.com/office/drawing/2014/main" xmlns="" id="{AF8823BA-7313-4231-839D-3E62D0C150FD}"/>
              </a:ext>
            </a:extLst>
          </p:cNvPr>
          <p:cNvSpPr/>
          <p:nvPr/>
        </p:nvSpPr>
        <p:spPr>
          <a:xfrm>
            <a:off x="6472217" y="4155548"/>
            <a:ext cx="4705209" cy="222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algn="just" fontAlgn="base">
              <a:lnSpc>
                <a:spcPct val="114000"/>
              </a:lnSpc>
            </a:pP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Szymon </a:t>
            </a: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Błąkała – </a:t>
            </a:r>
            <a:r>
              <a:rPr lang="pl-PL" sz="1600" dirty="0" err="1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R&amp;D</a:t>
            </a:r>
            <a:r>
              <a:rPr lang="pl-PL" sz="1600" dirty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</a:t>
            </a:r>
            <a:r>
              <a:rPr lang="pl-PL" sz="1600" dirty="0" err="1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Director</a:t>
            </a:r>
            <a:endParaRPr lang="pl-PL" sz="1600" dirty="0">
              <a:solidFill>
                <a:srgbClr val="0096F3"/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  <a:p>
            <a:pPr fontAlgn="base">
              <a:lnSpc>
                <a:spcPct val="114000"/>
              </a:lnSpc>
            </a:pP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Od 15 lat zajmuje się profesjonalnym programowaniem, autor licznych aplikacji i systemów dedykowanych małym i średnim przedsiębiorstwom. W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BioStat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 szef działu R&amp;D, twórca takich platform jak eCRF.biz.TM, Badanie Opinii,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SurvGO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, CATI System,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Trialscape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, LABSITES czy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Medfile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. Technologie w jakich się specjalizuje, to przede wszystkim PHP, różnorodne systemy bazodanowe, HTML5/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Javascript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 oraz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node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js</a:t>
            </a:r>
            <a:r>
              <a:rPr lang="pl-PL" sz="12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634AF87-75B5-47B9-B835-36D781167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217" y="2008953"/>
            <a:ext cx="1918454" cy="191071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E08ABD7-F613-4B78-845E-5131F2FE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416" y="1868377"/>
            <a:ext cx="1918453" cy="1910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829A8A-0EE4-49BA-9D7E-AA3B794A0F94}"/>
              </a:ext>
            </a:extLst>
          </p:cNvPr>
          <p:cNvSpPr txBox="1"/>
          <p:nvPr/>
        </p:nvSpPr>
        <p:spPr>
          <a:xfrm>
            <a:off x="869647" y="608262"/>
            <a:ext cx="6063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DEDYKOWANY ZESPÓŁ</a:t>
            </a:r>
            <a:endParaRPr lang="en-US" sz="3200" b="1" dirty="0">
              <a:solidFill>
                <a:srgbClr val="0096F3"/>
              </a:solidFill>
              <a:latin typeface="Lato Black" panose="020F0A02020204030203" pitchFamily="34" charset="-18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fika 8">
            <a:extLst>
              <a:ext uri="{FF2B5EF4-FFF2-40B4-BE49-F238E27FC236}">
                <a16:creationId xmlns:a16="http://schemas.microsoft.com/office/drawing/2014/main" xmlns="" id="{1BA0E8CB-9A3A-424B-8A3E-04FF414CE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18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F86E0B63-B886-4215-A664-614FEB2FCC0E}"/>
              </a:ext>
            </a:extLst>
          </p:cNvPr>
          <p:cNvSpPr/>
          <p:nvPr/>
        </p:nvSpPr>
        <p:spPr>
          <a:xfrm>
            <a:off x="4947608" y="2172256"/>
            <a:ext cx="7264365" cy="2718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618A28-77F8-4180-A7D4-317FED701902}"/>
              </a:ext>
            </a:extLst>
          </p:cNvPr>
          <p:cNvSpPr/>
          <p:nvPr/>
        </p:nvSpPr>
        <p:spPr>
          <a:xfrm>
            <a:off x="6425178" y="2936205"/>
            <a:ext cx="4750923" cy="49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a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gnieszka.pietraszek@biostat.com.pl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D5DC4F-8F85-4E6A-9409-81C3CC645A8F}"/>
              </a:ext>
            </a:extLst>
          </p:cNvPr>
          <p:cNvSpPr/>
          <p:nvPr/>
        </p:nvSpPr>
        <p:spPr>
          <a:xfrm>
            <a:off x="5770324" y="3694121"/>
            <a:ext cx="36342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+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48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530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 862 922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2F13FD4-5471-4D42-A08C-9FA410143935}"/>
              </a:ext>
            </a:extLst>
          </p:cNvPr>
          <p:cNvSpPr txBox="1">
            <a:spLocks/>
          </p:cNvSpPr>
          <p:nvPr/>
        </p:nvSpPr>
        <p:spPr>
          <a:xfrm>
            <a:off x="894985" y="493020"/>
            <a:ext cx="8501481" cy="91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cs typeface="Open Sans" panose="020B0606030504020204" pitchFamily="34" charset="0"/>
              </a:rPr>
              <a:t>ZAPRASZAM DO KONTAKTU</a:t>
            </a:r>
            <a:endParaRPr lang="id-ID" sz="3200" b="1" dirty="0">
              <a:solidFill>
                <a:srgbClr val="0096F3"/>
              </a:solidFill>
              <a:latin typeface="Lato Black" panose="020F0A02020204030203" pitchFamily="34" charset="-18"/>
              <a:cs typeface="Open Sans" panose="020B0606030504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C70AA256-4656-4C02-8D5E-82707E5055A3}"/>
              </a:ext>
            </a:extLst>
          </p:cNvPr>
          <p:cNvSpPr/>
          <p:nvPr/>
        </p:nvSpPr>
        <p:spPr>
          <a:xfrm>
            <a:off x="1170035" y="3804141"/>
            <a:ext cx="358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Agnieszka Pietraszek</a:t>
            </a:r>
            <a:endParaRPr lang="pl-PL" sz="1600" dirty="0">
              <a:solidFill>
                <a:srgbClr val="0096F3"/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Senior </a:t>
            </a:r>
            <a:r>
              <a:rPr lang="pl-PL" sz="1600" dirty="0" err="1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Account</a:t>
            </a: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</a:t>
            </a: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Manager /</a:t>
            </a: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/>
            </a:r>
            <a:b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</a:b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Chief </a:t>
            </a:r>
            <a:r>
              <a:rPr lang="pl-PL" sz="1600" dirty="0" err="1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Innovation</a:t>
            </a:r>
            <a:r>
              <a:rPr lang="pl-PL" sz="1600" dirty="0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 </a:t>
            </a:r>
            <a:r>
              <a:rPr lang="pl-PL" sz="1600" dirty="0" err="1" smtClean="0">
                <a:solidFill>
                  <a:srgbClr val="0096F3"/>
                </a:solidFill>
                <a:latin typeface="Lato Black" panose="020F0A02020204030203" pitchFamily="34" charset="-18"/>
                <a:ea typeface="Lato Semibold" pitchFamily="34" charset="0"/>
                <a:cs typeface="Lato Semibold" pitchFamily="34" charset="0"/>
              </a:rPr>
              <a:t>Officer</a:t>
            </a:r>
            <a:endParaRPr lang="id-ID" sz="1600" dirty="0">
              <a:solidFill>
                <a:srgbClr val="0096F3"/>
              </a:solidFill>
              <a:latin typeface="Lato Black" panose="020F0A02020204030203" pitchFamily="34" charset="-18"/>
              <a:ea typeface="Lato Semibold" pitchFamily="34" charset="0"/>
              <a:cs typeface="Lato Semibold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EC1A9E9-9B48-47C4-855A-D0BD96BF2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472" y="2154360"/>
            <a:ext cx="1300395" cy="129515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xmlns="" id="{47443B9E-FDCA-431F-8C3A-A4AC90BDB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6081951" y="3804141"/>
            <a:ext cx="348328" cy="348328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xmlns="" id="{B34B9170-F586-436F-A3D5-98D6DA6FE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80583" y="3042179"/>
            <a:ext cx="344595" cy="344595"/>
          </a:xfrm>
          <a:prstGeom prst="rect">
            <a:avLst/>
          </a:prstGeom>
        </p:spPr>
      </p:pic>
      <p:pic>
        <p:nvPicPr>
          <p:cNvPr id="25" name="Grafika 8">
            <a:extLst>
              <a:ext uri="{FF2B5EF4-FFF2-40B4-BE49-F238E27FC236}">
                <a16:creationId xmlns:a16="http://schemas.microsoft.com/office/drawing/2014/main" xmlns="" id="{1AA3CCE5-DFD8-47E5-9F8D-722A42140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57131D4B-9B61-482D-BF87-6FA52ACBA7F4}"/>
              </a:ext>
            </a:extLst>
          </p:cNvPr>
          <p:cNvSpPr>
            <a:spLocks/>
          </p:cNvSpPr>
          <p:nvPr/>
        </p:nvSpPr>
        <p:spPr bwMode="auto">
          <a:xfrm flipH="1">
            <a:off x="1000720" y="1346273"/>
            <a:ext cx="3997901" cy="4574924"/>
          </a:xfrm>
          <a:custGeom>
            <a:avLst/>
            <a:gdLst>
              <a:gd name="T0" fmla="*/ 0 w 5391"/>
              <a:gd name="T1" fmla="*/ 0 h 5046"/>
              <a:gd name="T2" fmla="*/ 0 w 5391"/>
              <a:gd name="T3" fmla="*/ 1263 h 5046"/>
              <a:gd name="T4" fmla="*/ 80 w 5391"/>
              <a:gd name="T5" fmla="*/ 1263 h 5046"/>
              <a:gd name="T6" fmla="*/ 80 w 5391"/>
              <a:gd name="T7" fmla="*/ 79 h 5046"/>
              <a:gd name="T8" fmla="*/ 5312 w 5391"/>
              <a:gd name="T9" fmla="*/ 79 h 5046"/>
              <a:gd name="T10" fmla="*/ 5312 w 5391"/>
              <a:gd name="T11" fmla="*/ 4969 h 5046"/>
              <a:gd name="T12" fmla="*/ 80 w 5391"/>
              <a:gd name="T13" fmla="*/ 4969 h 5046"/>
              <a:gd name="T14" fmla="*/ 80 w 5391"/>
              <a:gd name="T15" fmla="*/ 3785 h 5046"/>
              <a:gd name="T16" fmla="*/ 0 w 5391"/>
              <a:gd name="T17" fmla="*/ 3785 h 5046"/>
              <a:gd name="T18" fmla="*/ 0 w 5391"/>
              <a:gd name="T19" fmla="*/ 5046 h 5046"/>
              <a:gd name="T20" fmla="*/ 5391 w 5391"/>
              <a:gd name="T21" fmla="*/ 5046 h 5046"/>
              <a:gd name="T22" fmla="*/ 5391 w 5391"/>
              <a:gd name="T23" fmla="*/ 0 h 5046"/>
              <a:gd name="T24" fmla="*/ 0 w 5391"/>
              <a:gd name="T25" fmla="*/ 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1" h="5046">
                <a:moveTo>
                  <a:pt x="0" y="0"/>
                </a:moveTo>
                <a:lnTo>
                  <a:pt x="0" y="1263"/>
                </a:lnTo>
                <a:lnTo>
                  <a:pt x="80" y="1263"/>
                </a:lnTo>
                <a:lnTo>
                  <a:pt x="80" y="79"/>
                </a:lnTo>
                <a:lnTo>
                  <a:pt x="5312" y="79"/>
                </a:lnTo>
                <a:lnTo>
                  <a:pt x="5312" y="4969"/>
                </a:lnTo>
                <a:lnTo>
                  <a:pt x="80" y="4969"/>
                </a:lnTo>
                <a:lnTo>
                  <a:pt x="80" y="3785"/>
                </a:lnTo>
                <a:lnTo>
                  <a:pt x="0" y="3785"/>
                </a:lnTo>
                <a:lnTo>
                  <a:pt x="0" y="5046"/>
                </a:lnTo>
                <a:lnTo>
                  <a:pt x="5391" y="5046"/>
                </a:lnTo>
                <a:lnTo>
                  <a:pt x="5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</p:spTree>
    <p:extLst>
      <p:ext uri="{BB962C8B-B14F-4D97-AF65-F5344CB8AC3E}">
        <p14:creationId xmlns:p14="http://schemas.microsoft.com/office/powerpoint/2010/main" xmlns="" val="323263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0B409C8-10D4-4100-801F-44C8503E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91">
            <a:extLst>
              <a:ext uri="{FF2B5EF4-FFF2-40B4-BE49-F238E27FC236}">
                <a16:creationId xmlns:a16="http://schemas.microsoft.com/office/drawing/2014/main" xmlns="" id="{BF19C0F8-6F77-450A-A0E5-4BA7FE44861A}"/>
              </a:ext>
            </a:extLst>
          </p:cNvPr>
          <p:cNvSpPr/>
          <p:nvPr/>
        </p:nvSpPr>
        <p:spPr>
          <a:xfrm>
            <a:off x="3792019" y="1469839"/>
            <a:ext cx="4955162" cy="157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 defTabSz="792479">
              <a:lnSpc>
                <a:spcPct val="70000"/>
              </a:lnSpc>
              <a:defRPr sz="19200" spc="-768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endParaRPr sz="88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" name="Shape 192">
            <a:extLst>
              <a:ext uri="{FF2B5EF4-FFF2-40B4-BE49-F238E27FC236}">
                <a16:creationId xmlns:a16="http://schemas.microsoft.com/office/drawing/2014/main" xmlns="" id="{B4E7D76D-263B-432C-886D-B83FC0056F73}"/>
              </a:ext>
            </a:extLst>
          </p:cNvPr>
          <p:cNvSpPr/>
          <p:nvPr/>
        </p:nvSpPr>
        <p:spPr>
          <a:xfrm>
            <a:off x="3343941" y="3856223"/>
            <a:ext cx="5646655" cy="148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r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464646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Profesjonalna i kompleksowa statystyka medyczna.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Badania kliniczne, obserwacyjne, PMS.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Systemy i aplikacje do zbierania danych z badań naukowych.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Programy edukacyjne. </a:t>
            </a:r>
            <a:endParaRPr sz="160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xmlns="" id="{6125C19F-22EE-466A-91AC-52CFCAEFA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06812" y="1250351"/>
            <a:ext cx="6578376" cy="174443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861790A-4EE4-4CF4-B91D-7F328A56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941" y="3535450"/>
            <a:ext cx="5542884" cy="2151726"/>
          </a:xfrm>
          <a:custGeom>
            <a:avLst/>
            <a:gdLst>
              <a:gd name="T0" fmla="*/ 0 w 11482070"/>
              <a:gd name="T1" fmla="*/ 4171572 h 4170045"/>
              <a:gd name="T2" fmla="*/ 11483724 w 11482070"/>
              <a:gd name="T3" fmla="*/ 4171572 h 4170045"/>
              <a:gd name="T4" fmla="*/ 11483724 w 11482070"/>
              <a:gd name="T5" fmla="*/ 0 h 4170045"/>
              <a:gd name="T6" fmla="*/ 0 w 11482070"/>
              <a:gd name="T7" fmla="*/ 0 h 4170045"/>
              <a:gd name="T8" fmla="*/ 0 w 11482070"/>
              <a:gd name="T9" fmla="*/ 4171572 h 417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82070"/>
              <a:gd name="T16" fmla="*/ 0 h 4170045"/>
              <a:gd name="T17" fmla="*/ 11482070 w 11482070"/>
              <a:gd name="T18" fmla="*/ 4170045 h 4170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82070" h="4170045">
                <a:moveTo>
                  <a:pt x="0" y="4169664"/>
                </a:moveTo>
                <a:lnTo>
                  <a:pt x="11481816" y="4169664"/>
                </a:lnTo>
                <a:lnTo>
                  <a:pt x="11481816" y="0"/>
                </a:lnTo>
                <a:lnTo>
                  <a:pt x="0" y="0"/>
                </a:lnTo>
                <a:lnTo>
                  <a:pt x="0" y="4169664"/>
                </a:lnTo>
                <a:close/>
              </a:path>
            </a:pathLst>
          </a:custGeom>
          <a:noFill/>
          <a:ln w="50292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3DF1F514-974C-4D9F-B20D-0D4FB8B5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742" y="5501944"/>
            <a:ext cx="366864" cy="429776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="" id="{E0FB641F-B8D9-4DDC-9D0C-6ED66842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393" y="3320562"/>
            <a:ext cx="366864" cy="429776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83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BC408FA-1AB0-4F3A-AE33-45572CAFFECD}"/>
              </a:ext>
            </a:extLst>
          </p:cNvPr>
          <p:cNvSpPr/>
          <p:nvPr/>
        </p:nvSpPr>
        <p:spPr>
          <a:xfrm>
            <a:off x="694220" y="2137139"/>
            <a:ext cx="10858397" cy="258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hape 192">
            <a:extLst>
              <a:ext uri="{FF2B5EF4-FFF2-40B4-BE49-F238E27FC236}">
                <a16:creationId xmlns:a16="http://schemas.microsoft.com/office/drawing/2014/main" xmlns="" id="{FAE1F304-9392-48D7-8121-DE01EDD5121F}"/>
              </a:ext>
            </a:extLst>
          </p:cNvPr>
          <p:cNvSpPr/>
          <p:nvPr/>
        </p:nvSpPr>
        <p:spPr>
          <a:xfrm>
            <a:off x="1472087" y="2779174"/>
            <a:ext cx="9247825" cy="129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r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464646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pl-PL" sz="11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Wszelkie treści zamieszczone w ofercie (hasła, teksty, zdjęcia itp.) podlegają ochronie prawnej na podstawie przepisów ustawy z dnia 4 lutego 1994 r. o prawie autorskim i prawach pokrewnych (tekst jednolity z 2006 r., Dz.U. nr 90, poz. 631 z </a:t>
            </a:r>
            <a:r>
              <a:rPr lang="pl-PL" sz="1100" dirty="0" err="1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późn</a:t>
            </a:r>
            <a:r>
              <a:rPr lang="pl-PL" sz="11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. zm.). Bez zgody autora zabronione jest m.in. powielanie treści, ich kopiowanie, przedruk, przechowywanie i przetwarzanie z zastosowaniem jakichkolwiek środków elektronicznych, zarówno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pl-PL" sz="1100" dirty="0">
                <a:solidFill>
                  <a:schemeClr val="tx1"/>
                </a:solidFill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w całości, jak i w części. Zabronione jest dalsze rozpowszechnianie, o którym mowa w art. 25 ust. 1 pkt b ustawy z dnia 4 lutego 1994 r. o prawie autorskim i prawach pokrewnych.</a:t>
            </a:r>
            <a:endParaRPr sz="1100" dirty="0">
              <a:solidFill>
                <a:schemeClr val="tx1"/>
              </a:solidFill>
              <a:latin typeface="Lato Semibold" pitchFamily="34" charset="0"/>
              <a:ea typeface="Lato Semibold" pitchFamily="34" charset="0"/>
              <a:cs typeface="Lato Semibold" pitchFamily="34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44566007-5FE6-467D-843D-1794F7692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43AA91C1-10DD-43A9-ACDD-AA31FC44C419}"/>
              </a:ext>
            </a:extLst>
          </p:cNvPr>
          <p:cNvSpPr>
            <a:spLocks/>
          </p:cNvSpPr>
          <p:nvPr/>
        </p:nvSpPr>
        <p:spPr bwMode="auto">
          <a:xfrm flipH="1">
            <a:off x="457794" y="758546"/>
            <a:ext cx="4190406" cy="5340907"/>
          </a:xfrm>
          <a:custGeom>
            <a:avLst/>
            <a:gdLst>
              <a:gd name="T0" fmla="*/ 0 w 5391"/>
              <a:gd name="T1" fmla="*/ 0 h 5046"/>
              <a:gd name="T2" fmla="*/ 0 w 5391"/>
              <a:gd name="T3" fmla="*/ 1263 h 5046"/>
              <a:gd name="T4" fmla="*/ 80 w 5391"/>
              <a:gd name="T5" fmla="*/ 1263 h 5046"/>
              <a:gd name="T6" fmla="*/ 80 w 5391"/>
              <a:gd name="T7" fmla="*/ 79 h 5046"/>
              <a:gd name="T8" fmla="*/ 5312 w 5391"/>
              <a:gd name="T9" fmla="*/ 79 h 5046"/>
              <a:gd name="T10" fmla="*/ 5312 w 5391"/>
              <a:gd name="T11" fmla="*/ 4969 h 5046"/>
              <a:gd name="T12" fmla="*/ 80 w 5391"/>
              <a:gd name="T13" fmla="*/ 4969 h 5046"/>
              <a:gd name="T14" fmla="*/ 80 w 5391"/>
              <a:gd name="T15" fmla="*/ 3785 h 5046"/>
              <a:gd name="T16" fmla="*/ 0 w 5391"/>
              <a:gd name="T17" fmla="*/ 3785 h 5046"/>
              <a:gd name="T18" fmla="*/ 0 w 5391"/>
              <a:gd name="T19" fmla="*/ 5046 h 5046"/>
              <a:gd name="T20" fmla="*/ 5391 w 5391"/>
              <a:gd name="T21" fmla="*/ 5046 h 5046"/>
              <a:gd name="T22" fmla="*/ 5391 w 5391"/>
              <a:gd name="T23" fmla="*/ 0 h 5046"/>
              <a:gd name="T24" fmla="*/ 0 w 5391"/>
              <a:gd name="T25" fmla="*/ 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1" h="5046">
                <a:moveTo>
                  <a:pt x="0" y="0"/>
                </a:moveTo>
                <a:lnTo>
                  <a:pt x="0" y="1263"/>
                </a:lnTo>
                <a:lnTo>
                  <a:pt x="80" y="1263"/>
                </a:lnTo>
                <a:lnTo>
                  <a:pt x="80" y="79"/>
                </a:lnTo>
                <a:lnTo>
                  <a:pt x="5312" y="79"/>
                </a:lnTo>
                <a:lnTo>
                  <a:pt x="5312" y="4969"/>
                </a:lnTo>
                <a:lnTo>
                  <a:pt x="80" y="4969"/>
                </a:lnTo>
                <a:lnTo>
                  <a:pt x="80" y="3785"/>
                </a:lnTo>
                <a:lnTo>
                  <a:pt x="0" y="3785"/>
                </a:lnTo>
                <a:lnTo>
                  <a:pt x="0" y="5046"/>
                </a:lnTo>
                <a:lnTo>
                  <a:pt x="5391" y="5046"/>
                </a:lnTo>
                <a:lnTo>
                  <a:pt x="5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</p:spTree>
    <p:extLst>
      <p:ext uri="{BB962C8B-B14F-4D97-AF65-F5344CB8AC3E}">
        <p14:creationId xmlns:p14="http://schemas.microsoft.com/office/powerpoint/2010/main" xmlns="" val="3888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1913741" y="455350"/>
            <a:ext cx="113456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MODEL DZIAŁANIA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2205E64-0F1E-4219-96FC-993DB490F9A0}"/>
              </a:ext>
            </a:extLst>
          </p:cNvPr>
          <p:cNvSpPr txBox="1"/>
          <p:nvPr/>
        </p:nvSpPr>
        <p:spPr>
          <a:xfrm>
            <a:off x="2064516" y="1873454"/>
            <a:ext cx="203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Lato" panose="020F0502020204030203" pitchFamily="34" charset="-18"/>
              </a:rPr>
              <a:t>Zdefiniowanie programów lekowych i udostępnienie ich Klinikom. Kliniki definiuje się w panelu aplikacji.  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xmlns="" id="{EB19C28C-B609-4ADB-99DB-FCA760DFDA84}"/>
              </a:ext>
            </a:extLst>
          </p:cNvPr>
          <p:cNvCxnSpPr>
            <a:cxnSpLocks/>
          </p:cNvCxnSpPr>
          <p:nvPr/>
        </p:nvCxnSpPr>
        <p:spPr>
          <a:xfrm>
            <a:off x="3098085" y="2879530"/>
            <a:ext cx="0" cy="955473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4877E993-D95E-4EDA-98BC-B896960A9D5E}"/>
              </a:ext>
            </a:extLst>
          </p:cNvPr>
          <p:cNvSpPr txBox="1"/>
          <p:nvPr/>
        </p:nvSpPr>
        <p:spPr>
          <a:xfrm>
            <a:off x="4740034" y="5642700"/>
            <a:ext cx="3649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Lato" panose="020F0502020204030203" pitchFamily="34" charset="-18"/>
              </a:rPr>
              <a:t>Raportowanie wydawania leków zgodnie z założeniami programu lekowego. </a:t>
            </a:r>
          </a:p>
          <a:p>
            <a:pPr algn="ctr"/>
            <a:r>
              <a:rPr lang="pl-PL" sz="1100" dirty="0">
                <a:latin typeface="Lato" panose="020F0502020204030203" pitchFamily="34" charset="-18"/>
              </a:rPr>
              <a:t>Pacjent – Data – Limit darmowych opakowań.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6A7255D9-FA8A-413E-BFFA-63C575E7E668}"/>
              </a:ext>
            </a:extLst>
          </p:cNvPr>
          <p:cNvSpPr txBox="1"/>
          <p:nvPr/>
        </p:nvSpPr>
        <p:spPr>
          <a:xfrm>
            <a:off x="8389316" y="1873191"/>
            <a:ext cx="2528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Lato" panose="020F0502020204030203" pitchFamily="34" charset="-18"/>
              </a:rPr>
              <a:t>24/7 monitoring ilości wydanych leków i stanu zapotrzebowania. 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EDC13C56-420C-4E57-BC8A-20A352992458}"/>
              </a:ext>
            </a:extLst>
          </p:cNvPr>
          <p:cNvCxnSpPr>
            <a:cxnSpLocks/>
          </p:cNvCxnSpPr>
          <p:nvPr/>
        </p:nvCxnSpPr>
        <p:spPr>
          <a:xfrm>
            <a:off x="4381661" y="4078745"/>
            <a:ext cx="664097" cy="0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E181DAA6-68D6-45F0-BBA0-DF3F825A5704}"/>
              </a:ext>
            </a:extLst>
          </p:cNvPr>
          <p:cNvCxnSpPr>
            <a:cxnSpLocks/>
          </p:cNvCxnSpPr>
          <p:nvPr/>
        </p:nvCxnSpPr>
        <p:spPr>
          <a:xfrm flipH="1">
            <a:off x="6350833" y="4331333"/>
            <a:ext cx="2603" cy="691994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6B18DA34-7C21-4882-9ACB-27F5DCD2D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109" y="4078745"/>
            <a:ext cx="2207664" cy="1800000"/>
          </a:xfrm>
          <a:prstGeom prst="rect">
            <a:avLst/>
          </a:prstGeom>
        </p:spPr>
      </p:pic>
      <p:pic>
        <p:nvPicPr>
          <p:cNvPr id="14" name="Obraz 1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D9E8F9DF-EDF6-44AB-A253-EF8FBD251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654" y="2365365"/>
            <a:ext cx="2207664" cy="1800000"/>
          </a:xfrm>
          <a:prstGeom prst="rect">
            <a:avLst/>
          </a:prstGeom>
        </p:spPr>
      </p:pic>
      <p:pic>
        <p:nvPicPr>
          <p:cNvPr id="20" name="Obraz 19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251B5A46-8453-48B3-84EB-D7730056A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072" y="3923641"/>
            <a:ext cx="2207665" cy="1800000"/>
          </a:xfrm>
          <a:prstGeom prst="rect">
            <a:avLst/>
          </a:prstGeom>
        </p:spPr>
      </p:pic>
      <p:pic>
        <p:nvPicPr>
          <p:cNvPr id="38" name="Grafika 8">
            <a:extLst>
              <a:ext uri="{FF2B5EF4-FFF2-40B4-BE49-F238E27FC236}">
                <a16:creationId xmlns:a16="http://schemas.microsoft.com/office/drawing/2014/main" xmlns="" id="{C4CDA954-F51A-4F4C-9330-39866BCBF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672" y="6026718"/>
            <a:ext cx="582962" cy="626856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xmlns="" id="{A0953140-5397-42A4-A1C4-6FE19767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80" y="6433145"/>
            <a:ext cx="304964" cy="335405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</p:spPr>
        <p:txBody>
          <a:bodyPr lIns="0" tIns="0" rIns="0" bIns="0"/>
          <a:lstStyle/>
          <a:p>
            <a:endParaRPr lang="pl-PL"/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xmlns="" id="{499A0187-56B5-4E46-BBC0-FC2562F54271}"/>
              </a:ext>
            </a:extLst>
          </p:cNvPr>
          <p:cNvCxnSpPr>
            <a:cxnSpLocks/>
          </p:cNvCxnSpPr>
          <p:nvPr/>
        </p:nvCxnSpPr>
        <p:spPr>
          <a:xfrm>
            <a:off x="9760639" y="2879531"/>
            <a:ext cx="0" cy="955473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634A173A-01D3-4F37-B334-A147D1637DCB}"/>
              </a:ext>
            </a:extLst>
          </p:cNvPr>
          <p:cNvSpPr txBox="1"/>
          <p:nvPr/>
        </p:nvSpPr>
        <p:spPr>
          <a:xfrm>
            <a:off x="1725442" y="1512675"/>
            <a:ext cx="287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Lato Black" panose="020F0A02020204030203" pitchFamily="34" charset="-18"/>
              </a:rPr>
              <a:t>Krok 1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xmlns="" id="{60BD0E57-EE80-4F09-92DB-3B17946B112D}"/>
              </a:ext>
            </a:extLst>
          </p:cNvPr>
          <p:cNvSpPr txBox="1"/>
          <p:nvPr/>
        </p:nvSpPr>
        <p:spPr>
          <a:xfrm>
            <a:off x="8314287" y="1570792"/>
            <a:ext cx="287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Lato Black" panose="020F0A02020204030203" pitchFamily="34" charset="-18"/>
              </a:rPr>
              <a:t>Krok 3 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D6B0E391-6717-4C4A-BEEB-4C57C1022A40}"/>
              </a:ext>
            </a:extLst>
          </p:cNvPr>
          <p:cNvSpPr txBox="1"/>
          <p:nvPr/>
        </p:nvSpPr>
        <p:spPr>
          <a:xfrm>
            <a:off x="4903808" y="5275914"/>
            <a:ext cx="287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Lato Black" panose="020F0A02020204030203" pitchFamily="34" charset="-18"/>
              </a:rPr>
              <a:t>Krok 2 </a:t>
            </a:r>
          </a:p>
        </p:txBody>
      </p:sp>
      <p:grpSp>
        <p:nvGrpSpPr>
          <p:cNvPr id="42" name="Group 19">
            <a:extLst>
              <a:ext uri="{FF2B5EF4-FFF2-40B4-BE49-F238E27FC236}">
                <a16:creationId xmlns:a16="http://schemas.microsoft.com/office/drawing/2014/main" xmlns="" id="{0C4432D3-7155-43C7-A844-99219BBA02E2}"/>
              </a:ext>
            </a:extLst>
          </p:cNvPr>
          <p:cNvGrpSpPr/>
          <p:nvPr/>
        </p:nvGrpSpPr>
        <p:grpSpPr>
          <a:xfrm>
            <a:off x="367320" y="302299"/>
            <a:ext cx="10844019" cy="6153280"/>
            <a:chOff x="3518452" y="808383"/>
            <a:chExt cx="7745895" cy="5406887"/>
          </a:xfrm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xmlns="" id="{B4A29ECE-A6A2-450F-AC2F-A62FABD9D94E}"/>
                </a:ext>
              </a:extLst>
            </p:cNvPr>
            <p:cNvSpPr/>
            <p:nvPr/>
          </p:nvSpPr>
          <p:spPr>
            <a:xfrm>
              <a:off x="3518452" y="808383"/>
              <a:ext cx="7745895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xmlns="" id="{22FB8151-842D-4F73-A2C9-F37F814DC83B}"/>
                </a:ext>
              </a:extLst>
            </p:cNvPr>
            <p:cNvSpPr/>
            <p:nvPr/>
          </p:nvSpPr>
          <p:spPr>
            <a:xfrm>
              <a:off x="3518452" y="808383"/>
              <a:ext cx="1032633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xmlns="" id="{2DFD4ACC-0857-4932-A8B7-3BA77635EB46}"/>
              </a:ext>
            </a:extLst>
          </p:cNvPr>
          <p:cNvCxnSpPr>
            <a:cxnSpLocks/>
          </p:cNvCxnSpPr>
          <p:nvPr/>
        </p:nvCxnSpPr>
        <p:spPr>
          <a:xfrm>
            <a:off x="7774410" y="4039731"/>
            <a:ext cx="664097" cy="0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>
            <a:extLst>
              <a:ext uri="{FF2B5EF4-FFF2-40B4-BE49-F238E27FC236}">
                <a16:creationId xmlns:a16="http://schemas.microsoft.com/office/drawing/2014/main" xmlns="" id="{374ECDAF-17B9-40DC-AA2F-044B6B91BABC}"/>
              </a:ext>
            </a:extLst>
          </p:cNvPr>
          <p:cNvSpPr/>
          <p:nvPr/>
        </p:nvSpPr>
        <p:spPr>
          <a:xfrm>
            <a:off x="504695" y="455350"/>
            <a:ext cx="1185526" cy="589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xmlns="" id="{94153BF7-BE15-41B4-8952-599E0D0CD0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478" y="3155911"/>
            <a:ext cx="845294" cy="509527"/>
          </a:xfrm>
          <a:prstGeom prst="rect">
            <a:avLst/>
          </a:prstGeom>
          <a:ln>
            <a:noFill/>
          </a:ln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xmlns="" id="{405392B1-724F-4F71-90F2-7FAA267E15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478" y="3651038"/>
            <a:ext cx="845294" cy="4732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3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670614" y="573160"/>
            <a:ext cx="11345663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FUNKCJE APLIKACJI 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2" name="Grafika 8">
            <a:extLst>
              <a:ext uri="{FF2B5EF4-FFF2-40B4-BE49-F238E27FC236}">
                <a16:creationId xmlns:a16="http://schemas.microsoft.com/office/drawing/2014/main" xmlns="" id="{12113143-1ECD-40AC-BD5C-D61258E94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grpSp>
        <p:nvGrpSpPr>
          <p:cNvPr id="21" name="Group 8">
            <a:extLst>
              <a:ext uri="{FF2B5EF4-FFF2-40B4-BE49-F238E27FC236}">
                <a16:creationId xmlns:a16="http://schemas.microsoft.com/office/drawing/2014/main" xmlns="" id="{D001E105-D92D-47AB-BCE5-82E3A214A269}"/>
              </a:ext>
            </a:extLst>
          </p:cNvPr>
          <p:cNvGrpSpPr/>
          <p:nvPr/>
        </p:nvGrpSpPr>
        <p:grpSpPr>
          <a:xfrm rot="10800000">
            <a:off x="827251" y="1918867"/>
            <a:ext cx="3706988" cy="4008672"/>
            <a:chOff x="1933575" y="1676400"/>
            <a:chExt cx="3976120" cy="4128508"/>
          </a:xfrm>
          <a:solidFill>
            <a:srgbClr val="007AEF"/>
          </a:solidFill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EDFDA109-269B-4EA7-A46C-D58612FD715E}"/>
                </a:ext>
              </a:extLst>
            </p:cNvPr>
            <p:cNvSpPr/>
            <p:nvPr/>
          </p:nvSpPr>
          <p:spPr>
            <a:xfrm>
              <a:off x="1933575" y="1676400"/>
              <a:ext cx="3733800" cy="38862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xmlns="" id="{5DE4C5A4-1F7C-4EC9-A3F6-A2FE78FA578D}"/>
                </a:ext>
              </a:extLst>
            </p:cNvPr>
            <p:cNvSpPr/>
            <p:nvPr/>
          </p:nvSpPr>
          <p:spPr>
            <a:xfrm>
              <a:off x="5061970" y="5004808"/>
              <a:ext cx="847725" cy="8001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3C66756E-23C3-4AB7-BF45-4FD8279D4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596" y="2789712"/>
            <a:ext cx="3542400" cy="283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ctangle 14">
            <a:extLst>
              <a:ext uri="{FF2B5EF4-FFF2-40B4-BE49-F238E27FC236}">
                <a16:creationId xmlns:a16="http://schemas.microsoft.com/office/drawing/2014/main" xmlns="" id="{F861A4DD-D7B5-4AFB-9E8C-A3D34BD849E7}"/>
              </a:ext>
            </a:extLst>
          </p:cNvPr>
          <p:cNvSpPr/>
          <p:nvPr/>
        </p:nvSpPr>
        <p:spPr>
          <a:xfrm>
            <a:off x="6096000" y="3201354"/>
            <a:ext cx="5646370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Dodawanie i administrowanie Klinikami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Dodawanie Użytkowników i nadawanie uprawnień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Kontrola stanów magazynowych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Wprowadzanie i zarządzanie programami lekowymi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Dodawanie leków do programów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Eksport danych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Generowanie raportów </a:t>
            </a:r>
          </a:p>
        </p:txBody>
      </p:sp>
    </p:spTree>
    <p:extLst>
      <p:ext uri="{BB962C8B-B14F-4D97-AF65-F5344CB8AC3E}">
        <p14:creationId xmlns:p14="http://schemas.microsoft.com/office/powerpoint/2010/main" xmlns="" val="30133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1913400" y="580367"/>
            <a:ext cx="873092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PODMIOTY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D627CF-AE1D-4126-A898-C8F91DF45D60}"/>
              </a:ext>
            </a:extLst>
          </p:cNvPr>
          <p:cNvSpPr/>
          <p:nvPr/>
        </p:nvSpPr>
        <p:spPr>
          <a:xfrm>
            <a:off x="1949763" y="1525194"/>
            <a:ext cx="2975101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Administrator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200" dirty="0" err="1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Subadministrator</a:t>
            </a: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 Opiekun Klinik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3D6498A-0AB6-42BE-B27A-C9E94EF128FC}"/>
              </a:ext>
            </a:extLst>
          </p:cNvPr>
          <p:cNvSpPr/>
          <p:nvPr/>
        </p:nvSpPr>
        <p:spPr>
          <a:xfrm>
            <a:off x="1882152" y="4015624"/>
            <a:ext cx="1331360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Administrator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3A024F60-EE99-4DF9-A2FA-F61DF0C5659F}"/>
              </a:ext>
            </a:extLst>
          </p:cNvPr>
          <p:cNvSpPr/>
          <p:nvPr/>
        </p:nvSpPr>
        <p:spPr>
          <a:xfrm>
            <a:off x="3530914" y="4029869"/>
            <a:ext cx="1499131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 err="1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Subdministrator</a:t>
            </a:r>
            <a:endParaRPr lang="pl-PL" sz="1200" b="1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FF78118B-DD36-47AA-8228-48947AE9FB3A}"/>
              </a:ext>
            </a:extLst>
          </p:cNvPr>
          <p:cNvSpPr/>
          <p:nvPr/>
        </p:nvSpPr>
        <p:spPr>
          <a:xfrm>
            <a:off x="5142398" y="3266950"/>
            <a:ext cx="145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 Opiekun Kliniki</a:t>
            </a:r>
            <a:b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pl-PL" sz="1200" b="1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8BFA77C8-4B1A-4A0C-80F9-4CF5A7E4907D}"/>
              </a:ext>
            </a:extLst>
          </p:cNvPr>
          <p:cNvSpPr/>
          <p:nvPr/>
        </p:nvSpPr>
        <p:spPr>
          <a:xfrm>
            <a:off x="6660892" y="2565880"/>
            <a:ext cx="2478876" cy="125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5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Klinika / Koordynator Kliniki</a:t>
            </a:r>
            <a:b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 Opiekun Kliniki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A1DFA448-D8EB-4903-9546-EF1403B9E5A3}"/>
              </a:ext>
            </a:extLst>
          </p:cNvPr>
          <p:cNvSpPr/>
          <p:nvPr/>
        </p:nvSpPr>
        <p:spPr>
          <a:xfrm>
            <a:off x="10494840" y="3913281"/>
            <a:ext cx="1071301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Raport</a:t>
            </a: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xmlns="" id="{4953CF4C-12A1-4722-9E84-DFD0DFAB8F6D}"/>
              </a:ext>
            </a:extLst>
          </p:cNvPr>
          <p:cNvCxnSpPr>
            <a:cxnSpLocks/>
          </p:cNvCxnSpPr>
          <p:nvPr/>
        </p:nvCxnSpPr>
        <p:spPr>
          <a:xfrm flipV="1">
            <a:off x="3052422" y="4212305"/>
            <a:ext cx="447010" cy="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xmlns="" id="{321ED185-D36A-4268-A0F8-6B5EA3114C6D}"/>
              </a:ext>
            </a:extLst>
          </p:cNvPr>
          <p:cNvCxnSpPr>
            <a:cxnSpLocks/>
          </p:cNvCxnSpPr>
          <p:nvPr/>
        </p:nvCxnSpPr>
        <p:spPr>
          <a:xfrm flipV="1">
            <a:off x="4805179" y="3543799"/>
            <a:ext cx="283361" cy="232680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xmlns="" id="{BB92487D-8A07-4A14-A700-B2C0DE2A9B73}"/>
              </a:ext>
            </a:extLst>
          </p:cNvPr>
          <p:cNvCxnSpPr>
            <a:cxnSpLocks/>
          </p:cNvCxnSpPr>
          <p:nvPr/>
        </p:nvCxnSpPr>
        <p:spPr>
          <a:xfrm>
            <a:off x="4794770" y="4921397"/>
            <a:ext cx="304177" cy="208648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xmlns="" id="{530A5B6A-383C-4782-AC51-9F5A23934035}"/>
              </a:ext>
            </a:extLst>
          </p:cNvPr>
          <p:cNvCxnSpPr>
            <a:cxnSpLocks/>
          </p:cNvCxnSpPr>
          <p:nvPr/>
        </p:nvCxnSpPr>
        <p:spPr>
          <a:xfrm flipV="1">
            <a:off x="6410000" y="3109359"/>
            <a:ext cx="433610" cy="310754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xmlns="" id="{C9472625-4350-4CB6-BC62-699EC29F5CFC}"/>
              </a:ext>
            </a:extLst>
          </p:cNvPr>
          <p:cNvCxnSpPr>
            <a:cxnSpLocks/>
          </p:cNvCxnSpPr>
          <p:nvPr/>
        </p:nvCxnSpPr>
        <p:spPr>
          <a:xfrm>
            <a:off x="6420711" y="3420113"/>
            <a:ext cx="571235" cy="240026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xmlns="" id="{4895B5A3-9FAA-40D0-B1A0-B6A96C2194B2}"/>
              </a:ext>
            </a:extLst>
          </p:cNvPr>
          <p:cNvSpPr/>
          <p:nvPr/>
        </p:nvSpPr>
        <p:spPr>
          <a:xfrm>
            <a:off x="9475627" y="2525999"/>
            <a:ext cx="857960" cy="77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xmlns="" id="{9430D36F-599F-4819-9689-70191EB630C0}"/>
              </a:ext>
            </a:extLst>
          </p:cNvPr>
          <p:cNvSpPr/>
          <p:nvPr/>
        </p:nvSpPr>
        <p:spPr>
          <a:xfrm>
            <a:off x="9483804" y="3299648"/>
            <a:ext cx="857959" cy="77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</p:txBody>
      </p: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xmlns="" id="{74192295-E7FF-4967-964C-0350B94762E6}"/>
              </a:ext>
            </a:extLst>
          </p:cNvPr>
          <p:cNvCxnSpPr>
            <a:cxnSpLocks/>
          </p:cNvCxnSpPr>
          <p:nvPr/>
        </p:nvCxnSpPr>
        <p:spPr>
          <a:xfrm flipV="1">
            <a:off x="9109937" y="2803437"/>
            <a:ext cx="246405" cy="179275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xmlns="" id="{FEB9B8CF-B1D0-4B53-8462-B8404C0683E7}"/>
              </a:ext>
            </a:extLst>
          </p:cNvPr>
          <p:cNvCxnSpPr>
            <a:cxnSpLocks/>
          </p:cNvCxnSpPr>
          <p:nvPr/>
        </p:nvCxnSpPr>
        <p:spPr>
          <a:xfrm>
            <a:off x="9101268" y="2988543"/>
            <a:ext cx="307090" cy="151242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xmlns="" id="{EF905609-FD25-43C1-BA86-5B08C9778709}"/>
              </a:ext>
            </a:extLst>
          </p:cNvPr>
          <p:cNvCxnSpPr>
            <a:cxnSpLocks/>
          </p:cNvCxnSpPr>
          <p:nvPr/>
        </p:nvCxnSpPr>
        <p:spPr>
          <a:xfrm>
            <a:off x="10140697" y="2488520"/>
            <a:ext cx="393700" cy="0"/>
          </a:xfrm>
          <a:prstGeom prst="line">
            <a:avLst/>
          </a:prstGeom>
          <a:ln w="19050">
            <a:solidFill>
              <a:srgbClr val="009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xmlns="" id="{A89EEC78-F87E-44CB-AEB9-65F9A69DE765}"/>
              </a:ext>
            </a:extLst>
          </p:cNvPr>
          <p:cNvCxnSpPr>
            <a:cxnSpLocks/>
          </p:cNvCxnSpPr>
          <p:nvPr/>
        </p:nvCxnSpPr>
        <p:spPr>
          <a:xfrm>
            <a:off x="10140697" y="5973450"/>
            <a:ext cx="393700" cy="0"/>
          </a:xfrm>
          <a:prstGeom prst="line">
            <a:avLst/>
          </a:prstGeom>
          <a:ln w="19050">
            <a:solidFill>
              <a:srgbClr val="009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xmlns="" id="{5A335DF9-109D-4EBF-B2B2-F4D381302809}"/>
              </a:ext>
            </a:extLst>
          </p:cNvPr>
          <p:cNvCxnSpPr>
            <a:cxnSpLocks/>
          </p:cNvCxnSpPr>
          <p:nvPr/>
        </p:nvCxnSpPr>
        <p:spPr>
          <a:xfrm>
            <a:off x="10534397" y="2488520"/>
            <a:ext cx="0" cy="3484930"/>
          </a:xfrm>
          <a:prstGeom prst="line">
            <a:avLst/>
          </a:prstGeom>
          <a:ln w="19050">
            <a:solidFill>
              <a:srgbClr val="009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rostokąt 76">
            <a:extLst>
              <a:ext uri="{FF2B5EF4-FFF2-40B4-BE49-F238E27FC236}">
                <a16:creationId xmlns:a16="http://schemas.microsoft.com/office/drawing/2014/main" xmlns="" id="{EB80295A-4388-408E-A78C-0DCAF3CAFEC6}"/>
              </a:ext>
            </a:extLst>
          </p:cNvPr>
          <p:cNvSpPr/>
          <p:nvPr/>
        </p:nvSpPr>
        <p:spPr>
          <a:xfrm>
            <a:off x="4410760" y="1527793"/>
            <a:ext cx="311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Klinika / </a:t>
            </a:r>
            <a:r>
              <a:rPr lang="pl-PL" sz="1200" dirty="0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Koordynator </a:t>
            </a: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</a:t>
            </a:r>
            <a:r>
              <a:rPr lang="pl-PL" sz="1200" dirty="0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liniki </a:t>
            </a: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(lekarz, pielęgniarka, farmaceuta)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</p:txBody>
      </p: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xmlns="" id="{67DA5C71-0A6D-46B1-AAC1-DA3029AF6222}"/>
              </a:ext>
            </a:extLst>
          </p:cNvPr>
          <p:cNvCxnSpPr>
            <a:cxnSpLocks/>
          </p:cNvCxnSpPr>
          <p:nvPr/>
        </p:nvCxnSpPr>
        <p:spPr>
          <a:xfrm flipV="1">
            <a:off x="9057921" y="3594998"/>
            <a:ext cx="246405" cy="179275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>
            <a:extLst>
              <a:ext uri="{FF2B5EF4-FFF2-40B4-BE49-F238E27FC236}">
                <a16:creationId xmlns:a16="http://schemas.microsoft.com/office/drawing/2014/main" xmlns="" id="{4026C913-D345-4A23-BA42-E5024DF3924C}"/>
              </a:ext>
            </a:extLst>
          </p:cNvPr>
          <p:cNvCxnSpPr>
            <a:cxnSpLocks/>
          </p:cNvCxnSpPr>
          <p:nvPr/>
        </p:nvCxnSpPr>
        <p:spPr>
          <a:xfrm>
            <a:off x="9049252" y="3780104"/>
            <a:ext cx="307090" cy="151242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rostokąt 79">
            <a:extLst>
              <a:ext uri="{FF2B5EF4-FFF2-40B4-BE49-F238E27FC236}">
                <a16:creationId xmlns:a16="http://schemas.microsoft.com/office/drawing/2014/main" xmlns="" id="{E1869B8D-744C-4922-A208-7EB541028568}"/>
              </a:ext>
            </a:extLst>
          </p:cNvPr>
          <p:cNvSpPr/>
          <p:nvPr/>
        </p:nvSpPr>
        <p:spPr>
          <a:xfrm>
            <a:off x="5170048" y="4913375"/>
            <a:ext cx="145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 Opiekun Kliniki</a:t>
            </a:r>
            <a:b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pl-PL" sz="1200" b="1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xmlns="" id="{5D4E4C10-D18D-4775-B52A-7034AECEEE5B}"/>
              </a:ext>
            </a:extLst>
          </p:cNvPr>
          <p:cNvSpPr/>
          <p:nvPr/>
        </p:nvSpPr>
        <p:spPr>
          <a:xfrm>
            <a:off x="6688542" y="4212305"/>
            <a:ext cx="2478876" cy="125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5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Klinika / Koordynator Kliniki</a:t>
            </a:r>
            <a:b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 Opiekun Kliniki</a:t>
            </a:r>
          </a:p>
        </p:txBody>
      </p:sp>
      <p:cxnSp>
        <p:nvCxnSpPr>
          <p:cNvPr id="82" name="Łącznik prosty ze strzałką 81">
            <a:extLst>
              <a:ext uri="{FF2B5EF4-FFF2-40B4-BE49-F238E27FC236}">
                <a16:creationId xmlns:a16="http://schemas.microsoft.com/office/drawing/2014/main" xmlns="" id="{55F24E7C-B2B7-40FC-AA22-55E5CB804BCD}"/>
              </a:ext>
            </a:extLst>
          </p:cNvPr>
          <p:cNvCxnSpPr>
            <a:cxnSpLocks/>
          </p:cNvCxnSpPr>
          <p:nvPr/>
        </p:nvCxnSpPr>
        <p:spPr>
          <a:xfrm flipV="1">
            <a:off x="6437650" y="4755784"/>
            <a:ext cx="433610" cy="310754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>
            <a:extLst>
              <a:ext uri="{FF2B5EF4-FFF2-40B4-BE49-F238E27FC236}">
                <a16:creationId xmlns:a16="http://schemas.microsoft.com/office/drawing/2014/main" xmlns="" id="{0B3944B1-422D-4765-B0B8-1D98900C2CBE}"/>
              </a:ext>
            </a:extLst>
          </p:cNvPr>
          <p:cNvCxnSpPr>
            <a:cxnSpLocks/>
          </p:cNvCxnSpPr>
          <p:nvPr/>
        </p:nvCxnSpPr>
        <p:spPr>
          <a:xfrm>
            <a:off x="6448361" y="5066538"/>
            <a:ext cx="571235" cy="240026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rostokąt 83">
            <a:extLst>
              <a:ext uri="{FF2B5EF4-FFF2-40B4-BE49-F238E27FC236}">
                <a16:creationId xmlns:a16="http://schemas.microsoft.com/office/drawing/2014/main" xmlns="" id="{5C7173A1-E7AC-4A48-8248-AA6B39B580B9}"/>
              </a:ext>
            </a:extLst>
          </p:cNvPr>
          <p:cNvSpPr/>
          <p:nvPr/>
        </p:nvSpPr>
        <p:spPr>
          <a:xfrm>
            <a:off x="9503277" y="4172424"/>
            <a:ext cx="857960" cy="77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</p:txBody>
      </p:sp>
      <p:sp>
        <p:nvSpPr>
          <p:cNvPr id="85" name="Prostokąt 84">
            <a:extLst>
              <a:ext uri="{FF2B5EF4-FFF2-40B4-BE49-F238E27FC236}">
                <a16:creationId xmlns:a16="http://schemas.microsoft.com/office/drawing/2014/main" xmlns="" id="{5C2608CF-D025-4F4E-826E-06DF4A647FC7}"/>
              </a:ext>
            </a:extLst>
          </p:cNvPr>
          <p:cNvSpPr/>
          <p:nvPr/>
        </p:nvSpPr>
        <p:spPr>
          <a:xfrm>
            <a:off x="9511454" y="4946073"/>
            <a:ext cx="857959" cy="77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  <a:p>
            <a:pPr>
              <a:lnSpc>
                <a:spcPct val="200000"/>
              </a:lnSpc>
            </a:pPr>
            <a:r>
              <a:rPr lang="pl-PL" sz="1200" b="1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</a:t>
            </a:r>
          </a:p>
        </p:txBody>
      </p:sp>
      <p:cxnSp>
        <p:nvCxnSpPr>
          <p:cNvPr id="86" name="Łącznik prosty ze strzałką 85">
            <a:extLst>
              <a:ext uri="{FF2B5EF4-FFF2-40B4-BE49-F238E27FC236}">
                <a16:creationId xmlns:a16="http://schemas.microsoft.com/office/drawing/2014/main" xmlns="" id="{21C9358F-E021-440D-A93C-BFC83909D71E}"/>
              </a:ext>
            </a:extLst>
          </p:cNvPr>
          <p:cNvCxnSpPr>
            <a:cxnSpLocks/>
          </p:cNvCxnSpPr>
          <p:nvPr/>
        </p:nvCxnSpPr>
        <p:spPr>
          <a:xfrm flipV="1">
            <a:off x="9137587" y="4449862"/>
            <a:ext cx="246405" cy="179275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>
            <a:extLst>
              <a:ext uri="{FF2B5EF4-FFF2-40B4-BE49-F238E27FC236}">
                <a16:creationId xmlns:a16="http://schemas.microsoft.com/office/drawing/2014/main" xmlns="" id="{FF97D6DC-79CE-4F33-BA41-562917A3DD75}"/>
              </a:ext>
            </a:extLst>
          </p:cNvPr>
          <p:cNvCxnSpPr>
            <a:cxnSpLocks/>
          </p:cNvCxnSpPr>
          <p:nvPr/>
        </p:nvCxnSpPr>
        <p:spPr>
          <a:xfrm>
            <a:off x="9128918" y="4634968"/>
            <a:ext cx="307090" cy="151242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>
            <a:extLst>
              <a:ext uri="{FF2B5EF4-FFF2-40B4-BE49-F238E27FC236}">
                <a16:creationId xmlns:a16="http://schemas.microsoft.com/office/drawing/2014/main" xmlns="" id="{CDAA14E0-9DBE-43D3-9CF0-97E2F011ACB5}"/>
              </a:ext>
            </a:extLst>
          </p:cNvPr>
          <p:cNvCxnSpPr>
            <a:cxnSpLocks/>
          </p:cNvCxnSpPr>
          <p:nvPr/>
        </p:nvCxnSpPr>
        <p:spPr>
          <a:xfrm flipV="1">
            <a:off x="9085571" y="5241423"/>
            <a:ext cx="246405" cy="179275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>
            <a:extLst>
              <a:ext uri="{FF2B5EF4-FFF2-40B4-BE49-F238E27FC236}">
                <a16:creationId xmlns:a16="http://schemas.microsoft.com/office/drawing/2014/main" xmlns="" id="{959297B2-8D9C-41E9-B890-3848CACB166B}"/>
              </a:ext>
            </a:extLst>
          </p:cNvPr>
          <p:cNvCxnSpPr>
            <a:cxnSpLocks/>
          </p:cNvCxnSpPr>
          <p:nvPr/>
        </p:nvCxnSpPr>
        <p:spPr>
          <a:xfrm>
            <a:off x="9076902" y="5426529"/>
            <a:ext cx="307090" cy="151242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Grafika 8">
            <a:extLst>
              <a:ext uri="{FF2B5EF4-FFF2-40B4-BE49-F238E27FC236}">
                <a16:creationId xmlns:a16="http://schemas.microsoft.com/office/drawing/2014/main" xmlns="" id="{0FB02FDB-3CD4-4A9C-9D9D-16ABB13C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672" y="6026718"/>
            <a:ext cx="582962" cy="626856"/>
          </a:xfrm>
          <a:prstGeom prst="rect">
            <a:avLst/>
          </a:prstGeom>
        </p:spPr>
      </p:pic>
      <p:sp>
        <p:nvSpPr>
          <p:cNvPr id="107" name="object 3">
            <a:extLst>
              <a:ext uri="{FF2B5EF4-FFF2-40B4-BE49-F238E27FC236}">
                <a16:creationId xmlns:a16="http://schemas.microsoft.com/office/drawing/2014/main" xmlns="" id="{CF90BE2D-B108-455B-8454-D4ABAA26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80" y="6433145"/>
            <a:ext cx="304964" cy="335405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</p:spPr>
        <p:txBody>
          <a:bodyPr lIns="0" tIns="0" rIns="0" bIns="0"/>
          <a:lstStyle/>
          <a:p>
            <a:endParaRPr lang="pl-PL"/>
          </a:p>
        </p:txBody>
      </p:sp>
      <p:grpSp>
        <p:nvGrpSpPr>
          <p:cNvPr id="108" name="Group 19">
            <a:extLst>
              <a:ext uri="{FF2B5EF4-FFF2-40B4-BE49-F238E27FC236}">
                <a16:creationId xmlns:a16="http://schemas.microsoft.com/office/drawing/2014/main" xmlns="" id="{432ECB18-21E6-4538-9CE2-5E70FD7D33F5}"/>
              </a:ext>
            </a:extLst>
          </p:cNvPr>
          <p:cNvGrpSpPr/>
          <p:nvPr/>
        </p:nvGrpSpPr>
        <p:grpSpPr>
          <a:xfrm>
            <a:off x="367320" y="302299"/>
            <a:ext cx="10844019" cy="6153280"/>
            <a:chOff x="3518452" y="808383"/>
            <a:chExt cx="7745895" cy="5406887"/>
          </a:xfrm>
        </p:grpSpPr>
        <p:sp>
          <p:nvSpPr>
            <p:cNvPr id="109" name="Rectangle 4">
              <a:extLst>
                <a:ext uri="{FF2B5EF4-FFF2-40B4-BE49-F238E27FC236}">
                  <a16:creationId xmlns:a16="http://schemas.microsoft.com/office/drawing/2014/main" xmlns="" id="{8F068208-D21B-4B7C-AEC3-847651789B2C}"/>
                </a:ext>
              </a:extLst>
            </p:cNvPr>
            <p:cNvSpPr/>
            <p:nvPr/>
          </p:nvSpPr>
          <p:spPr>
            <a:xfrm>
              <a:off x="3518452" y="808383"/>
              <a:ext cx="7745895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xmlns="" id="{7FADD59F-EBBE-4B4F-B1CF-A31B9B509547}"/>
                </a:ext>
              </a:extLst>
            </p:cNvPr>
            <p:cNvSpPr/>
            <p:nvPr/>
          </p:nvSpPr>
          <p:spPr>
            <a:xfrm>
              <a:off x="3518452" y="808383"/>
              <a:ext cx="1032633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Prostokąt 110">
            <a:extLst>
              <a:ext uri="{FF2B5EF4-FFF2-40B4-BE49-F238E27FC236}">
                <a16:creationId xmlns:a16="http://schemas.microsoft.com/office/drawing/2014/main" xmlns="" id="{6D642EC4-8E80-4E72-889D-503261D25C9D}"/>
              </a:ext>
            </a:extLst>
          </p:cNvPr>
          <p:cNvSpPr/>
          <p:nvPr/>
        </p:nvSpPr>
        <p:spPr>
          <a:xfrm>
            <a:off x="504695" y="455350"/>
            <a:ext cx="1185526" cy="589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904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xmlns="" id="{2960D3F9-A0CD-49EB-8BDB-6B3425ED187D}"/>
              </a:ext>
            </a:extLst>
          </p:cNvPr>
          <p:cNvGrpSpPr/>
          <p:nvPr/>
        </p:nvGrpSpPr>
        <p:grpSpPr>
          <a:xfrm rot="16200000">
            <a:off x="7858456" y="1424664"/>
            <a:ext cx="3706988" cy="4008672"/>
            <a:chOff x="1933575" y="1676400"/>
            <a:chExt cx="3976120" cy="4128508"/>
          </a:xfrm>
          <a:solidFill>
            <a:srgbClr val="007AEF"/>
          </a:solidFill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xmlns="" id="{3C134F74-59FC-4A55-914D-4563952E4629}"/>
                </a:ext>
              </a:extLst>
            </p:cNvPr>
            <p:cNvSpPr/>
            <p:nvPr/>
          </p:nvSpPr>
          <p:spPr>
            <a:xfrm>
              <a:off x="1933575" y="1676400"/>
              <a:ext cx="3733800" cy="38862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xmlns="" id="{F43E2B0C-2967-4AF7-8D46-FEB77A8B9E6D}"/>
                </a:ext>
              </a:extLst>
            </p:cNvPr>
            <p:cNvSpPr/>
            <p:nvPr/>
          </p:nvSpPr>
          <p:spPr>
            <a:xfrm>
              <a:off x="5061970" y="5004808"/>
              <a:ext cx="847725" cy="800100"/>
            </a:xfrm>
            <a:prstGeom prst="rect">
              <a:avLst/>
            </a:prstGeom>
            <a:grpFill/>
            <a:ln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772214" y="574989"/>
            <a:ext cx="1134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ROLE</a:t>
            </a:r>
            <a:r>
              <a:rPr lang="pl-PL" sz="36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endParaRPr lang="en-US" sz="36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D627CF-AE1D-4126-A898-C8F91DF45D60}"/>
              </a:ext>
            </a:extLst>
          </p:cNvPr>
          <p:cNvSpPr/>
          <p:nvPr/>
        </p:nvSpPr>
        <p:spPr>
          <a:xfrm>
            <a:off x="887451" y="2057784"/>
            <a:ext cx="564637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Administrator / </a:t>
            </a:r>
            <a:r>
              <a:rPr lang="pl-PL" sz="1300" dirty="0" err="1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Subadministrator</a:t>
            </a: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Wprowadza dane na temat programu lekowego </a:t>
            </a:r>
          </a:p>
          <a:p>
            <a:pPr marL="742950" lvl="1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Dodaje Użytkowników (MSL, Kliniki </a:t>
            </a:r>
            <a:r>
              <a:rPr lang="pl-PL" sz="1300" dirty="0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etc.) </a:t>
            </a:r>
            <a:endParaRPr lang="pl-PL" sz="1300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Generuje raporty 24/7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MLS /Opiekun Klinik</a:t>
            </a:r>
          </a:p>
          <a:p>
            <a:pPr marL="742950" lvl="1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Dodaje Kliniki, generuje raporty 24/7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Klinika / </a:t>
            </a:r>
            <a:r>
              <a:rPr lang="pl-PL" sz="1300" dirty="0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Koordynator </a:t>
            </a: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Kliniki (lekarz, pielęgniarka, farmaceuta) </a:t>
            </a:r>
          </a:p>
          <a:p>
            <a:pPr marL="742950" lvl="1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Włącza pacjentów do programu i ustala harmonogram wydawania leków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Pacjent – anonimowy, spełniający kryteria włączenia do </a:t>
            </a:r>
            <a:r>
              <a:rPr lang="pl-PL" sz="1300" dirty="0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programu/</a:t>
            </a:r>
            <a:r>
              <a:rPr lang="pl-PL" sz="1300" dirty="0" err="1" smtClean="0">
                <a:latin typeface="Lato" panose="020F05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badania</a:t>
            </a:r>
            <a:endParaRPr lang="pl-PL" sz="1300" dirty="0">
              <a:latin typeface="Lato" panose="020F05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A8F0EB52-B5F4-4FF2-B60F-5F4B163A9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136" y="5973450"/>
            <a:ext cx="582962" cy="626856"/>
          </a:xfrm>
          <a:prstGeom prst="rect">
            <a:avLst/>
          </a:prstGeom>
        </p:spPr>
      </p:pic>
      <p:pic>
        <p:nvPicPr>
          <p:cNvPr id="14" name="Symbol zastępczy obrazu 3">
            <a:extLst>
              <a:ext uri="{FF2B5EF4-FFF2-40B4-BE49-F238E27FC236}">
                <a16:creationId xmlns:a16="http://schemas.microsoft.com/office/drawing/2014/main" xmlns="" id="{611FB165-721C-435B-8A9C-499885BFF4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97990" y="2171015"/>
            <a:ext cx="3543300" cy="3276600"/>
          </a:xfrm>
        </p:spPr>
      </p:pic>
    </p:spTree>
    <p:extLst>
      <p:ext uri="{BB962C8B-B14F-4D97-AF65-F5344CB8AC3E}">
        <p14:creationId xmlns:p14="http://schemas.microsoft.com/office/powerpoint/2010/main" xmlns="" val="10398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1867275" y="574989"/>
            <a:ext cx="10854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DEFINIOWANIE PROGRAMU LEKOWEGO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D9BDB74-C0AC-4489-A5EF-DB38C2F0B31C}"/>
              </a:ext>
            </a:extLst>
          </p:cNvPr>
          <p:cNvSpPr txBox="1"/>
          <p:nvPr/>
        </p:nvSpPr>
        <p:spPr>
          <a:xfrm>
            <a:off x="1608377" y="1787704"/>
            <a:ext cx="297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Lato Black" panose="020F0A02020204030203" pitchFamily="34" charset="-18"/>
              </a:rPr>
              <a:t>Dane programu</a:t>
            </a:r>
          </a:p>
          <a:p>
            <a:pPr algn="ctr"/>
            <a:r>
              <a:rPr lang="pl-PL" sz="1600" dirty="0">
                <a:latin typeface="Lato Black" panose="020F0A02020204030203" pitchFamily="34" charset="-18"/>
              </a:rPr>
              <a:t>	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8E909EB-A122-4661-9F4B-0AC03C871117}"/>
              </a:ext>
            </a:extLst>
          </p:cNvPr>
          <p:cNvSpPr txBox="1"/>
          <p:nvPr/>
        </p:nvSpPr>
        <p:spPr>
          <a:xfrm>
            <a:off x="5444761" y="1828963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Lato Black" panose="020F0A02020204030203" pitchFamily="34" charset="-18"/>
              </a:rPr>
              <a:t>Dodanie leków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23E4F5B7-BAC2-4373-B4DC-369066A7F4B7}"/>
              </a:ext>
            </a:extLst>
          </p:cNvPr>
          <p:cNvSpPr txBox="1"/>
          <p:nvPr/>
        </p:nvSpPr>
        <p:spPr>
          <a:xfrm>
            <a:off x="8143682" y="1811683"/>
            <a:ext cx="309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Lato Black" panose="020F0A02020204030203" pitchFamily="34" charset="-18"/>
              </a:rPr>
              <a:t>Przypisanie leków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0692B4E8-39E3-4754-A38A-A15731B36DE1}"/>
              </a:ext>
            </a:extLst>
          </p:cNvPr>
          <p:cNvCxnSpPr>
            <a:cxnSpLocks/>
          </p:cNvCxnSpPr>
          <p:nvPr/>
        </p:nvCxnSpPr>
        <p:spPr>
          <a:xfrm flipV="1">
            <a:off x="4241080" y="1963806"/>
            <a:ext cx="912018" cy="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9010D436-53EC-4401-95CE-8BD601AC9AF0}"/>
              </a:ext>
            </a:extLst>
          </p:cNvPr>
          <p:cNvCxnSpPr>
            <a:cxnSpLocks/>
          </p:cNvCxnSpPr>
          <p:nvPr/>
        </p:nvCxnSpPr>
        <p:spPr>
          <a:xfrm flipV="1">
            <a:off x="7625499" y="1998240"/>
            <a:ext cx="912018" cy="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xmlns="" id="{97E98A85-71F0-44EF-B306-3520DDBB2B6C}"/>
              </a:ext>
            </a:extLst>
          </p:cNvPr>
          <p:cNvCxnSpPr>
            <a:cxnSpLocks/>
          </p:cNvCxnSpPr>
          <p:nvPr/>
        </p:nvCxnSpPr>
        <p:spPr>
          <a:xfrm flipH="1">
            <a:off x="2982398" y="2354404"/>
            <a:ext cx="1" cy="53725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6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3E650876-5FD7-4284-B346-DAA880151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275" y="3124764"/>
            <a:ext cx="2512925" cy="2048891"/>
          </a:xfrm>
          <a:prstGeom prst="rect">
            <a:avLst/>
          </a:prstGeom>
        </p:spPr>
      </p:pic>
      <p:pic>
        <p:nvPicPr>
          <p:cNvPr id="29" name="Obraz 28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8A7D85BA-C7D0-4FCC-BF2D-83F18C8DB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076" y="3784084"/>
            <a:ext cx="2447251" cy="1995344"/>
          </a:xfrm>
          <a:prstGeom prst="rect">
            <a:avLst/>
          </a:prstGeom>
        </p:spPr>
      </p:pic>
      <p:pic>
        <p:nvPicPr>
          <p:cNvPr id="31" name="Obraz 30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0DBF85B3-D182-4520-A86F-5ED8B7D8A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4462" y="3164381"/>
            <a:ext cx="2447251" cy="1995345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xmlns="" id="{4C388A70-2EFA-454B-B668-8898D3D53857}"/>
              </a:ext>
            </a:extLst>
          </p:cNvPr>
          <p:cNvCxnSpPr>
            <a:cxnSpLocks/>
          </p:cNvCxnSpPr>
          <p:nvPr/>
        </p:nvCxnSpPr>
        <p:spPr>
          <a:xfrm flipH="1">
            <a:off x="6243940" y="2532222"/>
            <a:ext cx="1" cy="983597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xmlns="" id="{03395003-63DA-411A-B00C-181AB2782DBF}"/>
              </a:ext>
            </a:extLst>
          </p:cNvPr>
          <p:cNvCxnSpPr>
            <a:cxnSpLocks/>
          </p:cNvCxnSpPr>
          <p:nvPr/>
        </p:nvCxnSpPr>
        <p:spPr>
          <a:xfrm flipH="1">
            <a:off x="9598088" y="2400701"/>
            <a:ext cx="1" cy="53725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a 8">
            <a:extLst>
              <a:ext uri="{FF2B5EF4-FFF2-40B4-BE49-F238E27FC236}">
                <a16:creationId xmlns:a16="http://schemas.microsoft.com/office/drawing/2014/main" xmlns="" id="{70E828C2-152E-41B6-951D-BAAC1F4EE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672" y="6026718"/>
            <a:ext cx="582962" cy="626856"/>
          </a:xfrm>
          <a:prstGeom prst="rect">
            <a:avLst/>
          </a:prstGeom>
        </p:spPr>
      </p:pic>
      <p:sp>
        <p:nvSpPr>
          <p:cNvPr id="43" name="object 3">
            <a:extLst>
              <a:ext uri="{FF2B5EF4-FFF2-40B4-BE49-F238E27FC236}">
                <a16:creationId xmlns:a16="http://schemas.microsoft.com/office/drawing/2014/main" xmlns="" id="{BBC45BD2-5E66-4595-B5FB-EFA8422C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80" y="6433145"/>
            <a:ext cx="304964" cy="335405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</p:spPr>
        <p:txBody>
          <a:bodyPr lIns="0" tIns="0" rIns="0" bIns="0"/>
          <a:lstStyle/>
          <a:p>
            <a:endParaRPr lang="pl-PL"/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xmlns="" id="{8A64B1A9-E43A-455B-90B3-8B1312A25D96}"/>
              </a:ext>
            </a:extLst>
          </p:cNvPr>
          <p:cNvGrpSpPr/>
          <p:nvPr/>
        </p:nvGrpSpPr>
        <p:grpSpPr>
          <a:xfrm>
            <a:off x="367320" y="302299"/>
            <a:ext cx="10844019" cy="6153280"/>
            <a:chOff x="3518452" y="808383"/>
            <a:chExt cx="7745895" cy="5406887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xmlns="" id="{4E9C92E1-9240-4A3F-8E2F-3A480C185740}"/>
                </a:ext>
              </a:extLst>
            </p:cNvPr>
            <p:cNvSpPr/>
            <p:nvPr/>
          </p:nvSpPr>
          <p:spPr>
            <a:xfrm>
              <a:off x="3518452" y="808383"/>
              <a:ext cx="7745895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xmlns="" id="{8B5E9F5D-ED0D-48F9-900B-C0FD09607047}"/>
                </a:ext>
              </a:extLst>
            </p:cNvPr>
            <p:cNvSpPr/>
            <p:nvPr/>
          </p:nvSpPr>
          <p:spPr>
            <a:xfrm>
              <a:off x="3518452" y="808383"/>
              <a:ext cx="1032633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Prostokąt 46">
            <a:extLst>
              <a:ext uri="{FF2B5EF4-FFF2-40B4-BE49-F238E27FC236}">
                <a16:creationId xmlns:a16="http://schemas.microsoft.com/office/drawing/2014/main" xmlns="" id="{DB52F273-3417-4C4C-88D1-6BD7A5D3EC6A}"/>
              </a:ext>
            </a:extLst>
          </p:cNvPr>
          <p:cNvSpPr/>
          <p:nvPr/>
        </p:nvSpPr>
        <p:spPr>
          <a:xfrm>
            <a:off x="504695" y="455350"/>
            <a:ext cx="1185526" cy="589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529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F9E22-4FFE-4B53-83D5-AB5B6ACC747B}"/>
              </a:ext>
            </a:extLst>
          </p:cNvPr>
          <p:cNvSpPr txBox="1"/>
          <p:nvPr/>
        </p:nvSpPr>
        <p:spPr>
          <a:xfrm>
            <a:off x="1950350" y="485691"/>
            <a:ext cx="10765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DYSTRYBUCJA LEKÓW PACJENTOM </a:t>
            </a:r>
            <a:endParaRPr lang="en-US" sz="3200" b="1" dirty="0">
              <a:solidFill>
                <a:srgbClr val="0096F3"/>
              </a:solidFill>
              <a:latin typeface="Lato Black" panose="020F0A02020204030203" pitchFamily="34" charset="-18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31178FA-780F-4D9F-AC78-2EC3C6DFC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791" t="14886" r="9126" b="56091"/>
          <a:stretch/>
        </p:blipFill>
        <p:spPr>
          <a:xfrm>
            <a:off x="1950350" y="3781625"/>
            <a:ext cx="6895224" cy="1653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493A232-D817-4EEF-B941-FA634013E65A}"/>
              </a:ext>
            </a:extLst>
          </p:cNvPr>
          <p:cNvSpPr txBox="1"/>
          <p:nvPr/>
        </p:nvSpPr>
        <p:spPr>
          <a:xfrm>
            <a:off x="1835064" y="2608559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Lato Black" panose="020F0A02020204030203" pitchFamily="34" charset="-18"/>
              </a:rPr>
              <a:t>Wybieramy pacjenta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4620957-517E-4AD8-B4CF-54DFCAF0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325" t="10074" r="29078" b="44729"/>
          <a:stretch/>
        </p:blipFill>
        <p:spPr>
          <a:xfrm>
            <a:off x="6802649" y="2329598"/>
            <a:ext cx="4076835" cy="2433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249F272-A6BE-4B58-A4B4-08633FA48596}"/>
              </a:ext>
            </a:extLst>
          </p:cNvPr>
          <p:cNvSpPr txBox="1"/>
          <p:nvPr/>
        </p:nvSpPr>
        <p:spPr>
          <a:xfrm>
            <a:off x="5105329" y="2591474"/>
            <a:ext cx="199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Lato Black" panose="020F0A02020204030203" pitchFamily="34" charset="-18"/>
              </a:rPr>
              <a:t>Wydajemy lek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E114EEF5-50D4-4A91-A629-55039546377A}"/>
              </a:ext>
            </a:extLst>
          </p:cNvPr>
          <p:cNvSpPr txBox="1"/>
          <p:nvPr/>
        </p:nvSpPr>
        <p:spPr>
          <a:xfrm>
            <a:off x="6550166" y="1156532"/>
            <a:ext cx="2645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Lato Black" panose="020F0A02020204030203" pitchFamily="34" charset="-18"/>
              </a:rPr>
              <a:t>Uzupełniamy dane  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6E4F8EC5-303E-4E23-B70A-AEB10532B2C7}"/>
              </a:ext>
            </a:extLst>
          </p:cNvPr>
          <p:cNvCxnSpPr>
            <a:cxnSpLocks/>
          </p:cNvCxnSpPr>
          <p:nvPr/>
        </p:nvCxnSpPr>
        <p:spPr>
          <a:xfrm>
            <a:off x="7610475" y="1581152"/>
            <a:ext cx="560" cy="69140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a 8">
            <a:extLst>
              <a:ext uri="{FF2B5EF4-FFF2-40B4-BE49-F238E27FC236}">
                <a16:creationId xmlns:a16="http://schemas.microsoft.com/office/drawing/2014/main" xmlns="" id="{9AD6989F-14E7-42D3-AECB-11BD48143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672" y="6026718"/>
            <a:ext cx="582962" cy="626856"/>
          </a:xfrm>
          <a:prstGeom prst="rect">
            <a:avLst/>
          </a:prstGeom>
        </p:spPr>
      </p:pic>
      <p:sp>
        <p:nvSpPr>
          <p:cNvPr id="38" name="object 3">
            <a:extLst>
              <a:ext uri="{FF2B5EF4-FFF2-40B4-BE49-F238E27FC236}">
                <a16:creationId xmlns:a16="http://schemas.microsoft.com/office/drawing/2014/main" xmlns="" id="{A70B2D79-3EAD-451A-9A62-5A637BA0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80" y="6433145"/>
            <a:ext cx="304964" cy="335405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</p:spPr>
        <p:txBody>
          <a:bodyPr lIns="0" tIns="0" rIns="0" bIns="0"/>
          <a:lstStyle/>
          <a:p>
            <a:endParaRPr lang="pl-PL"/>
          </a:p>
        </p:txBody>
      </p:sp>
      <p:grpSp>
        <p:nvGrpSpPr>
          <p:cNvPr id="39" name="Group 19">
            <a:extLst>
              <a:ext uri="{FF2B5EF4-FFF2-40B4-BE49-F238E27FC236}">
                <a16:creationId xmlns:a16="http://schemas.microsoft.com/office/drawing/2014/main" xmlns="" id="{CE717E61-B133-4BF9-8F19-40E0DC35DAE4}"/>
              </a:ext>
            </a:extLst>
          </p:cNvPr>
          <p:cNvGrpSpPr/>
          <p:nvPr/>
        </p:nvGrpSpPr>
        <p:grpSpPr>
          <a:xfrm>
            <a:off x="367320" y="302299"/>
            <a:ext cx="10844019" cy="6153280"/>
            <a:chOff x="3518452" y="808383"/>
            <a:chExt cx="7745895" cy="5406887"/>
          </a:xfrm>
        </p:grpSpPr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xmlns="" id="{F71A3BA4-9462-4958-8A81-FB3424747412}"/>
                </a:ext>
              </a:extLst>
            </p:cNvPr>
            <p:cNvSpPr/>
            <p:nvPr/>
          </p:nvSpPr>
          <p:spPr>
            <a:xfrm>
              <a:off x="3518452" y="808383"/>
              <a:ext cx="7745895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xmlns="" id="{16EFF689-294B-4F8F-93FE-9A0A9E6B5118}"/>
                </a:ext>
              </a:extLst>
            </p:cNvPr>
            <p:cNvSpPr/>
            <p:nvPr/>
          </p:nvSpPr>
          <p:spPr>
            <a:xfrm>
              <a:off x="3518452" y="808383"/>
              <a:ext cx="1032633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137CD591-B436-45D6-8845-E6A72049D34C}"/>
              </a:ext>
            </a:extLst>
          </p:cNvPr>
          <p:cNvSpPr/>
          <p:nvPr/>
        </p:nvSpPr>
        <p:spPr>
          <a:xfrm>
            <a:off x="504695" y="455350"/>
            <a:ext cx="1185526" cy="589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xmlns="" id="{6E4F8EC5-303E-4E23-B70A-AEB10532B2C7}"/>
              </a:ext>
            </a:extLst>
          </p:cNvPr>
          <p:cNvCxnSpPr>
            <a:cxnSpLocks/>
          </p:cNvCxnSpPr>
          <p:nvPr/>
        </p:nvCxnSpPr>
        <p:spPr>
          <a:xfrm>
            <a:off x="2760569" y="3011022"/>
            <a:ext cx="560" cy="69140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xmlns="" id="{6E4F8EC5-303E-4E23-B70A-AEB10532B2C7}"/>
              </a:ext>
            </a:extLst>
          </p:cNvPr>
          <p:cNvCxnSpPr>
            <a:cxnSpLocks/>
          </p:cNvCxnSpPr>
          <p:nvPr/>
        </p:nvCxnSpPr>
        <p:spPr>
          <a:xfrm>
            <a:off x="6328522" y="3055846"/>
            <a:ext cx="560" cy="691401"/>
          </a:xfrm>
          <a:prstGeom prst="straightConnector1">
            <a:avLst/>
          </a:prstGeom>
          <a:ln w="28575">
            <a:solidFill>
              <a:srgbClr val="0096F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4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70B69EB9-A4E5-46B9-87F4-5FC334F688F5}"/>
              </a:ext>
            </a:extLst>
          </p:cNvPr>
          <p:cNvSpPr/>
          <p:nvPr/>
        </p:nvSpPr>
        <p:spPr>
          <a:xfrm>
            <a:off x="9094604" y="1635775"/>
            <a:ext cx="2458013" cy="342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Raport globalny: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Ośrodek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ośrodka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KAM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Miasto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pocztowy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pacjenta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wydania leku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Miesiąc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Dawka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Darmowe	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Wydano - suma</a:t>
            </a:r>
          </a:p>
          <a:p>
            <a:pPr>
              <a:lnSpc>
                <a:spcPct val="150000"/>
              </a:lnSpc>
            </a:pPr>
            <a:endParaRPr lang="pl-PL" sz="1100" dirty="0">
              <a:solidFill>
                <a:srgbClr val="71717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EBD6959-CCBD-4AD9-AE07-8A9E4C1EFB26}"/>
              </a:ext>
            </a:extLst>
          </p:cNvPr>
          <p:cNvSpPr/>
          <p:nvPr/>
        </p:nvSpPr>
        <p:spPr>
          <a:xfrm>
            <a:off x="2033165" y="1586419"/>
            <a:ext cx="2847254" cy="139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EE3224"/>
              </a:buClr>
            </a:pPr>
            <a:r>
              <a:rPr lang="pl-PL" sz="1400" dirty="0"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Raport w podziale na pacjentów: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Leczeni ogółem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Nowi pacjenci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Zakończyli terapię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Łącznie w terapii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639D22F-FD88-492F-A08C-A3B8B8746158}"/>
              </a:ext>
            </a:extLst>
          </p:cNvPr>
          <p:cNvSpPr/>
          <p:nvPr/>
        </p:nvSpPr>
        <p:spPr>
          <a:xfrm>
            <a:off x="5442975" y="1592613"/>
            <a:ext cx="3561070" cy="215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Lato Black" panose="020F0A02020204030203" pitchFamily="34" charset="-18"/>
                <a:ea typeface="Lato Semibold" panose="020F0502020204030203" pitchFamily="34" charset="0"/>
                <a:cs typeface="Lato Semibold" panose="020F0502020204030203" pitchFamily="34" charset="0"/>
              </a:rPr>
              <a:t>Raport w podziale na ośrodki: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Ośrodek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ośrodka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Miasto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pocztowy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Kod pacjenta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rozpoczęcia terapii </a:t>
            </a:r>
          </a:p>
          <a:p>
            <a:pPr marL="285750" indent="-285750">
              <a:lnSpc>
                <a:spcPct val="150000"/>
              </a:lnSpc>
              <a:buClr>
                <a:srgbClr val="0096F3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zakończenia terapii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4C6F50B4-4151-4B20-A367-2DB3706D34D3}"/>
              </a:ext>
            </a:extLst>
          </p:cNvPr>
          <p:cNvSpPr txBox="1"/>
          <p:nvPr/>
        </p:nvSpPr>
        <p:spPr>
          <a:xfrm>
            <a:off x="2033165" y="555497"/>
            <a:ext cx="9345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0096F3"/>
                </a:solidFill>
                <a:latin typeface="Lato Black" panose="020F0A02020204030203" pitchFamily="34" charset="-18"/>
                <a:ea typeface="Source Sans Pro" panose="020B0503030403020204" pitchFamily="34" charset="0"/>
                <a:cs typeface="Open Sans" panose="020B0606030504020204" pitchFamily="34" charset="0"/>
              </a:rPr>
              <a:t>RAPORTY</a:t>
            </a:r>
            <a:endParaRPr lang="en-US" sz="3200" dirty="0">
              <a:solidFill>
                <a:srgbClr val="0096F3"/>
              </a:solidFill>
              <a:latin typeface="Lato Black" panose="020F0A02020204030203" pitchFamily="34" charset="-18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0C0BED4-3725-4CF7-B4F9-31204462E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918" t="13074" r="8398" b="20906"/>
          <a:stretch/>
        </p:blipFill>
        <p:spPr>
          <a:xfrm>
            <a:off x="1862772" y="4131239"/>
            <a:ext cx="4256388" cy="2268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</p:pic>
      <p:pic>
        <p:nvPicPr>
          <p:cNvPr id="20" name="Grafika 8">
            <a:extLst>
              <a:ext uri="{FF2B5EF4-FFF2-40B4-BE49-F238E27FC236}">
                <a16:creationId xmlns:a16="http://schemas.microsoft.com/office/drawing/2014/main" xmlns="" id="{A1FB4BD2-8FA9-4AC5-A9E7-B57D359E7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672" y="6026718"/>
            <a:ext cx="582962" cy="626856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xmlns="" id="{A333D69E-8C75-4B30-B421-870F5E55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80" y="6433145"/>
            <a:ext cx="304964" cy="335405"/>
          </a:xfrm>
          <a:custGeom>
            <a:avLst/>
            <a:gdLst>
              <a:gd name="T0" fmla="*/ 0 w 535305"/>
              <a:gd name="T1" fmla="*/ 523880 h 525779"/>
              <a:gd name="T2" fmla="*/ 533026 w 535305"/>
              <a:gd name="T3" fmla="*/ 523880 h 525779"/>
              <a:gd name="T4" fmla="*/ 533026 w 535305"/>
              <a:gd name="T5" fmla="*/ 0 h 525779"/>
              <a:gd name="T6" fmla="*/ 0 w 535305"/>
              <a:gd name="T7" fmla="*/ 0 h 525779"/>
              <a:gd name="T8" fmla="*/ 0 w 535305"/>
              <a:gd name="T9" fmla="*/ 523880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305"/>
              <a:gd name="T16" fmla="*/ 0 h 525779"/>
              <a:gd name="T17" fmla="*/ 535305 w 53530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305" h="525779">
                <a:moveTo>
                  <a:pt x="0" y="525779"/>
                </a:moveTo>
                <a:lnTo>
                  <a:pt x="534924" y="525779"/>
                </a:lnTo>
                <a:lnTo>
                  <a:pt x="53492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07AEF"/>
          </a:solidFill>
          <a:ln>
            <a:solidFill>
              <a:srgbClr val="007AEF"/>
            </a:solidFill>
          </a:ln>
        </p:spPr>
        <p:txBody>
          <a:bodyPr lIns="0" tIns="0" rIns="0" bIns="0"/>
          <a:lstStyle/>
          <a:p>
            <a:endParaRPr lang="pl-PL"/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AF65C80-5DB8-44C3-B400-10D4B2C8650A}"/>
              </a:ext>
            </a:extLst>
          </p:cNvPr>
          <p:cNvGrpSpPr/>
          <p:nvPr/>
        </p:nvGrpSpPr>
        <p:grpSpPr>
          <a:xfrm>
            <a:off x="367320" y="302299"/>
            <a:ext cx="10844019" cy="6153280"/>
            <a:chOff x="3518452" y="808383"/>
            <a:chExt cx="7745895" cy="5406887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xmlns="" id="{3B70E998-F20F-4ADF-B455-8AC1C9FF89C3}"/>
                </a:ext>
              </a:extLst>
            </p:cNvPr>
            <p:cNvSpPr/>
            <p:nvPr/>
          </p:nvSpPr>
          <p:spPr>
            <a:xfrm>
              <a:off x="3518452" y="808383"/>
              <a:ext cx="7745895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xmlns="" id="{F2E33230-110A-4C9A-BC86-845684349D68}"/>
                </a:ext>
              </a:extLst>
            </p:cNvPr>
            <p:cNvSpPr/>
            <p:nvPr/>
          </p:nvSpPr>
          <p:spPr>
            <a:xfrm>
              <a:off x="3518452" y="808383"/>
              <a:ext cx="1032633" cy="5406887"/>
            </a:xfrm>
            <a:prstGeom prst="rect">
              <a:avLst/>
            </a:prstGeom>
            <a:noFill/>
            <a:ln w="76200">
              <a:solidFill>
                <a:srgbClr val="007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5662E1AB-D0FE-44B8-B0BC-A85E37D82071}"/>
              </a:ext>
            </a:extLst>
          </p:cNvPr>
          <p:cNvSpPr/>
          <p:nvPr/>
        </p:nvSpPr>
        <p:spPr>
          <a:xfrm>
            <a:off x="504695" y="455350"/>
            <a:ext cx="1185526" cy="589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005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</TotalTime>
  <Words>660</Words>
  <Application>Microsoft Office PowerPoint</Application>
  <PresentationFormat>Niestandardowy</PresentationFormat>
  <Paragraphs>129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Przemek</dc:creator>
  <cp:lastModifiedBy>user</cp:lastModifiedBy>
  <cp:revision>173</cp:revision>
  <dcterms:created xsi:type="dcterms:W3CDTF">2018-03-22T13:31:28Z</dcterms:created>
  <dcterms:modified xsi:type="dcterms:W3CDTF">2018-12-20T10:46:26Z</dcterms:modified>
</cp:coreProperties>
</file>